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lker" initials="V" lastIdx="2" clrIdx="0">
    <p:extLst>
      <p:ext uri="{19B8F6BF-5375-455C-9EA6-DF929625EA0E}">
        <p15:presenceInfo xmlns:p15="http://schemas.microsoft.com/office/powerpoint/2012/main" userId="59a2c7027a56601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2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1/8/2021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017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1/8/2021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812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1/8/2021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1/8/2021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1/8/2021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6353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1/8/2021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6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1/8/2021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69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1/8/2021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551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1/8/2021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872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1/8/2021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9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37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‹Nr.›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70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627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91F8D69-709A-4575-A393-B4C26481A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6083" y="0"/>
            <a:ext cx="9841377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87A50C4-1191-461A-9E09-C8057F2AF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035" y="0"/>
            <a:ext cx="2265453" cy="6858000"/>
          </a:xfrm>
          <a:custGeom>
            <a:avLst/>
            <a:gdLst>
              <a:gd name="connsiteX0" fmla="*/ 1117108 w 2265453"/>
              <a:gd name="connsiteY0" fmla="*/ 0 h 6858000"/>
              <a:gd name="connsiteX1" fmla="*/ 1099628 w 2265453"/>
              <a:gd name="connsiteY1" fmla="*/ 0 h 6858000"/>
              <a:gd name="connsiteX2" fmla="*/ 1175238 w 2265453"/>
              <a:gd name="connsiteY2" fmla="*/ 82371 h 6858000"/>
              <a:gd name="connsiteX3" fmla="*/ 2240276 w 2265453"/>
              <a:gd name="connsiteY3" fmla="*/ 3734791 h 6858000"/>
              <a:gd name="connsiteX4" fmla="*/ 274951 w 2265453"/>
              <a:gd name="connsiteY4" fmla="*/ 6634678 h 6858000"/>
              <a:gd name="connsiteX5" fmla="*/ 12802 w 2265453"/>
              <a:gd name="connsiteY5" fmla="*/ 6848127 h 6858000"/>
              <a:gd name="connsiteX6" fmla="*/ 0 w 2265453"/>
              <a:gd name="connsiteY6" fmla="*/ 6858000 h 6858000"/>
              <a:gd name="connsiteX7" fmla="*/ 19410 w 2265453"/>
              <a:gd name="connsiteY7" fmla="*/ 6858000 h 6858000"/>
              <a:gd name="connsiteX8" fmla="*/ 31082 w 2265453"/>
              <a:gd name="connsiteY8" fmla="*/ 6848998 h 6858000"/>
              <a:gd name="connsiteX9" fmla="*/ 293230 w 2265453"/>
              <a:gd name="connsiteY9" fmla="*/ 6635549 h 6858000"/>
              <a:gd name="connsiteX10" fmla="*/ 2258555 w 2265453"/>
              <a:gd name="connsiteY10" fmla="*/ 3735662 h 6858000"/>
              <a:gd name="connsiteX11" fmla="*/ 1193518 w 2265453"/>
              <a:gd name="connsiteY11" fmla="*/ 83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65453" h="6858000">
                <a:moveTo>
                  <a:pt x="1117108" y="0"/>
                </a:moveTo>
                <a:lnTo>
                  <a:pt x="1099628" y="0"/>
                </a:lnTo>
                <a:lnTo>
                  <a:pt x="1175238" y="82371"/>
                </a:lnTo>
                <a:cubicBezTo>
                  <a:pt x="1926546" y="957940"/>
                  <a:pt x="2303836" y="2277119"/>
                  <a:pt x="2240276" y="3734791"/>
                </a:cubicBezTo>
                <a:cubicBezTo>
                  <a:pt x="2176522" y="5196911"/>
                  <a:pt x="1237280" y="5841173"/>
                  <a:pt x="274951" y="6634678"/>
                </a:cubicBezTo>
                <a:cubicBezTo>
                  <a:pt x="187328" y="6706930"/>
                  <a:pt x="100126" y="6778421"/>
                  <a:pt x="12802" y="6848127"/>
                </a:cubicBezTo>
                <a:lnTo>
                  <a:pt x="0" y="6858000"/>
                </a:lnTo>
                <a:lnTo>
                  <a:pt x="19410" y="6858000"/>
                </a:lnTo>
                <a:lnTo>
                  <a:pt x="31082" y="6848998"/>
                </a:lnTo>
                <a:cubicBezTo>
                  <a:pt x="118405" y="6779292"/>
                  <a:pt x="205608" y="6707801"/>
                  <a:pt x="293230" y="6635549"/>
                </a:cubicBezTo>
                <a:cubicBezTo>
                  <a:pt x="1255560" y="5842045"/>
                  <a:pt x="2194802" y="5197782"/>
                  <a:pt x="2258555" y="3735662"/>
                </a:cubicBezTo>
                <a:cubicBezTo>
                  <a:pt x="2322115" y="2277991"/>
                  <a:pt x="1944825" y="958811"/>
                  <a:pt x="1193518" y="83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C87DA9F-8DB2-4D48-8716-A928FBB8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03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95EA065-AC5D-431D-927E-87FF0588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619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934B3C-D73F-4CD0-95B1-0244D662D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292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B14B364-FB8A-4A35-B160-5E4A307A4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3607" y="3912041"/>
            <a:ext cx="8394306" cy="1396053"/>
          </a:xfrm>
        </p:spPr>
        <p:txBody>
          <a:bodyPr anchor="b">
            <a:normAutofit/>
          </a:bodyPr>
          <a:lstStyle/>
          <a:p>
            <a:pPr algn="ctr"/>
            <a:r>
              <a:rPr lang="de-DE" dirty="0"/>
              <a:t>DRISTOP</a:t>
            </a:r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3D3DAA5-94B9-4695-AC7B-49C08CD36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9375" y="5308096"/>
            <a:ext cx="6953250" cy="862394"/>
          </a:xfrm>
        </p:spPr>
        <p:txBody>
          <a:bodyPr anchor="t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de-DE" sz="1700"/>
              <a:t>Lass den Regenschirm daheim, dieses Gerät wird besser sein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838387-C29B-4954-92E9-531FEC7490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7" t="3505" r="1555" b="11230"/>
          <a:stretch/>
        </p:blipFill>
        <p:spPr>
          <a:xfrm>
            <a:off x="4330858" y="821665"/>
            <a:ext cx="3117507" cy="2942467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466686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3B4D24-F4A8-4141-A20A-E0575D19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6CCEEF8A-4A3A-4B35-AA57-D804767F5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0"/>
            <a:ext cx="12191696" cy="6170490"/>
            <a:chOff x="-2" y="0"/>
            <a:chExt cx="12191696" cy="617049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A741C2-AB82-4BF5-9324-5D0B56A3D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67675" y="-3167677"/>
              <a:ext cx="5856341" cy="12191695"/>
            </a:xfrm>
            <a:custGeom>
              <a:avLst/>
              <a:gdLst>
                <a:gd name="connsiteX0" fmla="*/ 0 w 5856341"/>
                <a:gd name="connsiteY0" fmla="*/ 12191695 h 12191695"/>
                <a:gd name="connsiteX1" fmla="*/ 0 w 5856341"/>
                <a:gd name="connsiteY1" fmla="*/ 0 h 12191695"/>
                <a:gd name="connsiteX2" fmla="*/ 243849 w 5856341"/>
                <a:gd name="connsiteY2" fmla="*/ 0 h 12191695"/>
                <a:gd name="connsiteX3" fmla="*/ 505121 w 5856341"/>
                <a:gd name="connsiteY3" fmla="*/ 0 h 12191695"/>
                <a:gd name="connsiteX4" fmla="*/ 723207 w 5856341"/>
                <a:gd name="connsiteY4" fmla="*/ 0 h 12191695"/>
                <a:gd name="connsiteX5" fmla="*/ 755828 w 5856341"/>
                <a:gd name="connsiteY5" fmla="*/ 0 h 12191695"/>
                <a:gd name="connsiteX6" fmla="*/ 1411868 w 5856341"/>
                <a:gd name="connsiteY6" fmla="*/ 0 h 12191695"/>
                <a:gd name="connsiteX7" fmla="*/ 1421034 w 5856341"/>
                <a:gd name="connsiteY7" fmla="*/ 0 h 12191695"/>
                <a:gd name="connsiteX8" fmla="*/ 1515206 w 5856341"/>
                <a:gd name="connsiteY8" fmla="*/ 0 h 12191695"/>
                <a:gd name="connsiteX9" fmla="*/ 2636151 w 5856341"/>
                <a:gd name="connsiteY9" fmla="*/ 0 h 12191695"/>
                <a:gd name="connsiteX10" fmla="*/ 4637890 w 5856341"/>
                <a:gd name="connsiteY10" fmla="*/ 0 h 12191695"/>
                <a:gd name="connsiteX11" fmla="*/ 4654499 w 5856341"/>
                <a:gd name="connsiteY11" fmla="*/ 26661 h 12191695"/>
                <a:gd name="connsiteX12" fmla="*/ 5856341 w 5856341"/>
                <a:gd name="connsiteY12" fmla="*/ 6438338 h 12191695"/>
                <a:gd name="connsiteX13" fmla="*/ 4449211 w 5856341"/>
                <a:gd name="connsiteY13" fmla="*/ 11332719 h 12191695"/>
                <a:gd name="connsiteX14" fmla="*/ 4061349 w 5856341"/>
                <a:gd name="connsiteY14" fmla="*/ 12054097 h 12191695"/>
                <a:gd name="connsiteX15" fmla="*/ 3977450 w 5856341"/>
                <a:gd name="connsiteY15" fmla="*/ 12191695 h 12191695"/>
                <a:gd name="connsiteX16" fmla="*/ 2636151 w 5856341"/>
                <a:gd name="connsiteY16" fmla="*/ 12191695 h 12191695"/>
                <a:gd name="connsiteX17" fmla="*/ 1421034 w 5856341"/>
                <a:gd name="connsiteY17" fmla="*/ 12191695 h 12191695"/>
                <a:gd name="connsiteX18" fmla="*/ 1411868 w 5856341"/>
                <a:gd name="connsiteY18" fmla="*/ 12191695 h 12191695"/>
                <a:gd name="connsiteX19" fmla="*/ 1283685 w 5856341"/>
                <a:gd name="connsiteY19" fmla="*/ 12191695 h 12191695"/>
                <a:gd name="connsiteX20" fmla="*/ 755828 w 5856341"/>
                <a:gd name="connsiteY20" fmla="*/ 12191695 h 12191695"/>
                <a:gd name="connsiteX21" fmla="*/ 723207 w 5856341"/>
                <a:gd name="connsiteY21" fmla="*/ 12191695 h 12191695"/>
                <a:gd name="connsiteX22" fmla="*/ 505121 w 5856341"/>
                <a:gd name="connsiteY22" fmla="*/ 12191695 h 12191695"/>
                <a:gd name="connsiteX23" fmla="*/ 243849 w 5856341"/>
                <a:gd name="connsiteY23" fmla="*/ 12191695 h 1219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6341" h="12191695">
                  <a:moveTo>
                    <a:pt x="0" y="12191695"/>
                  </a:moveTo>
                  <a:lnTo>
                    <a:pt x="0" y="0"/>
                  </a:lnTo>
                  <a:lnTo>
                    <a:pt x="243849" y="0"/>
                  </a:lnTo>
                  <a:lnTo>
                    <a:pt x="505121" y="0"/>
                  </a:lnTo>
                  <a:lnTo>
                    <a:pt x="723207" y="0"/>
                  </a:lnTo>
                  <a:lnTo>
                    <a:pt x="755828" y="0"/>
                  </a:lnTo>
                  <a:lnTo>
                    <a:pt x="1411868" y="0"/>
                  </a:lnTo>
                  <a:lnTo>
                    <a:pt x="1421034" y="0"/>
                  </a:lnTo>
                  <a:lnTo>
                    <a:pt x="1515206" y="0"/>
                  </a:lnTo>
                  <a:lnTo>
                    <a:pt x="2636151" y="0"/>
                  </a:lnTo>
                  <a:lnTo>
                    <a:pt x="4637890" y="0"/>
                  </a:lnTo>
                  <a:lnTo>
                    <a:pt x="4654499" y="26661"/>
                  </a:lnTo>
                  <a:cubicBezTo>
                    <a:pt x="5425621" y="1341551"/>
                    <a:pt x="5856341" y="3721137"/>
                    <a:pt x="5856341" y="6438338"/>
                  </a:cubicBezTo>
                  <a:cubicBezTo>
                    <a:pt x="5856341" y="8833790"/>
                    <a:pt x="5159120" y="9960353"/>
                    <a:pt x="4449211" y="11332719"/>
                  </a:cubicBezTo>
                  <a:cubicBezTo>
                    <a:pt x="4319934" y="11582638"/>
                    <a:pt x="4191839" y="11827452"/>
                    <a:pt x="4061349" y="12054097"/>
                  </a:cubicBezTo>
                  <a:lnTo>
                    <a:pt x="3977450" y="12191695"/>
                  </a:lnTo>
                  <a:lnTo>
                    <a:pt x="2636151" y="12191695"/>
                  </a:lnTo>
                  <a:lnTo>
                    <a:pt x="1421034" y="12191695"/>
                  </a:lnTo>
                  <a:lnTo>
                    <a:pt x="1411868" y="12191695"/>
                  </a:lnTo>
                  <a:lnTo>
                    <a:pt x="1283685" y="12191695"/>
                  </a:lnTo>
                  <a:lnTo>
                    <a:pt x="755828" y="12191695"/>
                  </a:lnTo>
                  <a:lnTo>
                    <a:pt x="723207" y="12191695"/>
                  </a:lnTo>
                  <a:lnTo>
                    <a:pt x="505121" y="12191695"/>
                  </a:lnTo>
                  <a:lnTo>
                    <a:pt x="243849" y="12191695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1">
              <a:extLst>
                <a:ext uri="{FF2B5EF4-FFF2-40B4-BE49-F238E27FC236}">
                  <a16:creationId xmlns:a16="http://schemas.microsoft.com/office/drawing/2014/main" id="{DCD46807-BF17-4E5D-90A8-A062604C0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6277" y="-874927"/>
              <a:ext cx="1899138" cy="12191695"/>
            </a:xfrm>
            <a:custGeom>
              <a:avLst/>
              <a:gdLst>
                <a:gd name="connsiteX0" fmla="*/ 1258269 w 2529723"/>
                <a:gd name="connsiteY0" fmla="*/ 0 h 6858000"/>
                <a:gd name="connsiteX1" fmla="*/ 1275627 w 2529723"/>
                <a:gd name="connsiteY1" fmla="*/ 0 h 6858000"/>
                <a:gd name="connsiteX2" fmla="*/ 1302560 w 2529723"/>
                <a:gd name="connsiteY2" fmla="*/ 24338 h 6858000"/>
                <a:gd name="connsiteX3" fmla="*/ 2522825 w 2529723"/>
                <a:gd name="connsiteY3" fmla="*/ 3678515 h 6858000"/>
                <a:gd name="connsiteX4" fmla="*/ 557500 w 2529723"/>
                <a:gd name="connsiteY4" fmla="*/ 6451411 h 6858000"/>
                <a:gd name="connsiteX5" fmla="*/ 32482 w 2529723"/>
                <a:gd name="connsiteY5" fmla="*/ 6849373 h 6858000"/>
                <a:gd name="connsiteX6" fmla="*/ 19531 w 2529723"/>
                <a:gd name="connsiteY6" fmla="*/ 6858000 h 6858000"/>
                <a:gd name="connsiteX7" fmla="*/ 0 w 2529723"/>
                <a:gd name="connsiteY7" fmla="*/ 6858000 h 6858000"/>
                <a:gd name="connsiteX8" fmla="*/ 14202 w 2529723"/>
                <a:gd name="connsiteY8" fmla="*/ 6848540 h 6858000"/>
                <a:gd name="connsiteX9" fmla="*/ 539221 w 2529723"/>
                <a:gd name="connsiteY9" fmla="*/ 6450578 h 6858000"/>
                <a:gd name="connsiteX10" fmla="*/ 2504546 w 2529723"/>
                <a:gd name="connsiteY10" fmla="*/ 3677682 h 6858000"/>
                <a:gd name="connsiteX11" fmla="*/ 1284280 w 2529723"/>
                <a:gd name="connsiteY11" fmla="*/ 235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9723" h="6858000">
                  <a:moveTo>
                    <a:pt x="1258269" y="0"/>
                  </a:moveTo>
                  <a:lnTo>
                    <a:pt x="1275627" y="0"/>
                  </a:lnTo>
                  <a:lnTo>
                    <a:pt x="1302560" y="24338"/>
                  </a:lnTo>
                  <a:cubicBezTo>
                    <a:pt x="2156831" y="855667"/>
                    <a:pt x="2590622" y="2191755"/>
                    <a:pt x="2522825" y="3678515"/>
                  </a:cubicBezTo>
                  <a:cubicBezTo>
                    <a:pt x="2459072" y="5076606"/>
                    <a:pt x="1519830" y="5692656"/>
                    <a:pt x="557500" y="6451411"/>
                  </a:cubicBezTo>
                  <a:cubicBezTo>
                    <a:pt x="382255" y="6589587"/>
                    <a:pt x="208689" y="6724853"/>
                    <a:pt x="32482" y="6849373"/>
                  </a:cubicBezTo>
                  <a:lnTo>
                    <a:pt x="19531" y="6858000"/>
                  </a:lnTo>
                  <a:lnTo>
                    <a:pt x="0" y="6858000"/>
                  </a:lnTo>
                  <a:lnTo>
                    <a:pt x="14202" y="6848540"/>
                  </a:lnTo>
                  <a:cubicBezTo>
                    <a:pt x="190409" y="6724020"/>
                    <a:pt x="363976" y="6588754"/>
                    <a:pt x="539221" y="6450578"/>
                  </a:cubicBezTo>
                  <a:cubicBezTo>
                    <a:pt x="1501550" y="5691822"/>
                    <a:pt x="2440792" y="5075773"/>
                    <a:pt x="2504546" y="3677682"/>
                  </a:cubicBezTo>
                  <a:cubicBezTo>
                    <a:pt x="2572343" y="2190921"/>
                    <a:pt x="2138551" y="854834"/>
                    <a:pt x="1284280" y="235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23926DB-76C8-474A-B5FB-F43C59E3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143758" y="-1037574"/>
              <a:ext cx="1904176" cy="12191695"/>
            </a:xfrm>
            <a:custGeom>
              <a:avLst/>
              <a:gdLst>
                <a:gd name="connsiteX0" fmla="*/ 879731 w 2536434"/>
                <a:gd name="connsiteY0" fmla="*/ 0 h 6858000"/>
                <a:gd name="connsiteX1" fmla="*/ 913411 w 2536434"/>
                <a:gd name="connsiteY1" fmla="*/ 0 h 6858000"/>
                <a:gd name="connsiteX2" fmla="*/ 935535 w 2536434"/>
                <a:gd name="connsiteY2" fmla="*/ 14997 h 6858000"/>
                <a:gd name="connsiteX3" fmla="*/ 2536434 w 2536434"/>
                <a:gd name="connsiteY3" fmla="*/ 3621656 h 6858000"/>
                <a:gd name="connsiteX4" fmla="*/ 662084 w 2536434"/>
                <a:gd name="connsiteY4" fmla="*/ 6374814 h 6858000"/>
                <a:gd name="connsiteX5" fmla="*/ 145436 w 2536434"/>
                <a:gd name="connsiteY5" fmla="*/ 6780599 h 6858000"/>
                <a:gd name="connsiteX6" fmla="*/ 33680 w 2536434"/>
                <a:gd name="connsiteY6" fmla="*/ 6858000 h 6858000"/>
                <a:gd name="connsiteX7" fmla="*/ 0 w 2536434"/>
                <a:gd name="connsiteY7" fmla="*/ 6858000 h 6858000"/>
                <a:gd name="connsiteX8" fmla="*/ 111756 w 2536434"/>
                <a:gd name="connsiteY8" fmla="*/ 6780599 h 6858000"/>
                <a:gd name="connsiteX9" fmla="*/ 628404 w 2536434"/>
                <a:gd name="connsiteY9" fmla="*/ 6374814 h 6858000"/>
                <a:gd name="connsiteX10" fmla="*/ 2502754 w 2536434"/>
                <a:gd name="connsiteY10" fmla="*/ 3621656 h 6858000"/>
                <a:gd name="connsiteX11" fmla="*/ 901855 w 2536434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36434" h="6858000">
                  <a:moveTo>
                    <a:pt x="879731" y="0"/>
                  </a:moveTo>
                  <a:lnTo>
                    <a:pt x="913411" y="0"/>
                  </a:lnTo>
                  <a:lnTo>
                    <a:pt x="935535" y="14997"/>
                  </a:lnTo>
                  <a:cubicBezTo>
                    <a:pt x="1962698" y="754641"/>
                    <a:pt x="2536434" y="2093192"/>
                    <a:pt x="2536434" y="3621656"/>
                  </a:cubicBezTo>
                  <a:cubicBezTo>
                    <a:pt x="2536434" y="4969131"/>
                    <a:pt x="1607709" y="5602839"/>
                    <a:pt x="662084" y="6374814"/>
                  </a:cubicBezTo>
                  <a:cubicBezTo>
                    <a:pt x="489881" y="6515397"/>
                    <a:pt x="319254" y="6653108"/>
                    <a:pt x="145436" y="6780599"/>
                  </a:cubicBezTo>
                  <a:lnTo>
                    <a:pt x="33680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20" name="Freeform: Shape 13">
              <a:extLst>
                <a:ext uri="{FF2B5EF4-FFF2-40B4-BE49-F238E27FC236}">
                  <a16:creationId xmlns:a16="http://schemas.microsoft.com/office/drawing/2014/main" id="{3C1F5347-E00A-4E12-AC11-18E0B1AF2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247015" y="-1314429"/>
              <a:ext cx="1697663" cy="12191695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16ACF2A-D33E-4457-9585-0A0440E1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5" y="442913"/>
            <a:ext cx="6857365" cy="1344612"/>
          </a:xfrm>
        </p:spPr>
        <p:txBody>
          <a:bodyPr anchor="b">
            <a:normAutofit/>
          </a:bodyPr>
          <a:lstStyle/>
          <a:p>
            <a:r>
              <a:rPr lang="de-DE" dirty="0"/>
              <a:t>WAS IST DRISTOP?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0DE70F-389E-4F61-A26F-8C3FF6D97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875" y="2107096"/>
            <a:ext cx="8391967" cy="2846567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de-DE" sz="1700" dirty="0"/>
              <a:t>Ein Unglaubliches, revolutionäres Produkt!</a:t>
            </a:r>
          </a:p>
          <a:p>
            <a:pPr>
              <a:lnSpc>
                <a:spcPct val="130000"/>
              </a:lnSpc>
            </a:pPr>
            <a:r>
              <a:rPr lang="de-DE" sz="1700" dirty="0"/>
              <a:t>Es nutzt neue Technik um Wasser abzulenken</a:t>
            </a:r>
          </a:p>
          <a:p>
            <a:pPr>
              <a:lnSpc>
                <a:spcPct val="130000"/>
              </a:lnSpc>
            </a:pPr>
            <a:r>
              <a:rPr lang="de-DE" sz="1700" dirty="0"/>
              <a:t>Ohne Hände zu belegen trocken UND warm halten</a:t>
            </a:r>
          </a:p>
          <a:p>
            <a:pPr>
              <a:lnSpc>
                <a:spcPct val="130000"/>
              </a:lnSpc>
            </a:pPr>
            <a:r>
              <a:rPr lang="de-DE" sz="1700" dirty="0"/>
              <a:t>Man sieht Schutz nicht, authentisches Naturerlebnis</a:t>
            </a:r>
          </a:p>
          <a:p>
            <a:pPr>
              <a:lnSpc>
                <a:spcPct val="130000"/>
              </a:lnSpc>
            </a:pPr>
            <a:r>
              <a:rPr lang="de-DE" sz="1700" dirty="0"/>
              <a:t>Magnetischen Strahlungen NICHT SCHÄDLICH</a:t>
            </a:r>
          </a:p>
          <a:p>
            <a:pPr>
              <a:lnSpc>
                <a:spcPct val="130000"/>
              </a:lnSpc>
            </a:pPr>
            <a:r>
              <a:rPr lang="de-DE" sz="1700" dirty="0"/>
              <a:t>Kann nicht durch Wasser kurzschließen</a:t>
            </a:r>
          </a:p>
        </p:txBody>
      </p:sp>
    </p:spTree>
    <p:extLst>
      <p:ext uri="{BB962C8B-B14F-4D97-AF65-F5344CB8AC3E}">
        <p14:creationId xmlns:p14="http://schemas.microsoft.com/office/powerpoint/2010/main" val="404944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2">
            <a:extLst>
              <a:ext uri="{FF2B5EF4-FFF2-40B4-BE49-F238E27FC236}">
                <a16:creationId xmlns:a16="http://schemas.microsoft.com/office/drawing/2014/main" id="{49BB7E9A-6937-4BF0-9F51-A20F197B5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B7376D-2958-46E1-9A8C-61CE19376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2912"/>
            <a:ext cx="5295569" cy="1822123"/>
          </a:xfrm>
        </p:spPr>
        <p:txBody>
          <a:bodyPr anchor="b">
            <a:normAutofit/>
          </a:bodyPr>
          <a:lstStyle/>
          <a:p>
            <a:r>
              <a:rPr lang="de-DE"/>
              <a:t>Zahlen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B8B1DF-7346-48C7-8D54-55568ECF9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96720"/>
            <a:ext cx="5181599" cy="3467518"/>
          </a:xfrm>
        </p:spPr>
        <p:txBody>
          <a:bodyPr anchor="t">
            <a:normAutofit/>
          </a:bodyPr>
          <a:lstStyle/>
          <a:p>
            <a:r>
              <a:rPr lang="de-DE" dirty="0"/>
              <a:t>Funktionsweise geheim, jedoch getestet</a:t>
            </a:r>
          </a:p>
          <a:p>
            <a:r>
              <a:rPr lang="de-DE" dirty="0"/>
              <a:t>Drei Arbeitsschritten: Design, Elektronik, Zusammenbau</a:t>
            </a:r>
          </a:p>
          <a:p>
            <a:r>
              <a:rPr lang="de-DE" dirty="0"/>
              <a:t>Zielgruppe: Teens, Radsportler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22" name="Freeform: Shape 14">
            <a:extLst>
              <a:ext uri="{FF2B5EF4-FFF2-40B4-BE49-F238E27FC236}">
                <a16:creationId xmlns:a16="http://schemas.microsoft.com/office/drawing/2014/main" id="{E0939753-89D7-48A8-8441-B9FF25CE8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4167" y="0"/>
            <a:ext cx="5687681" cy="5708856"/>
          </a:xfrm>
          <a:custGeom>
            <a:avLst/>
            <a:gdLst>
              <a:gd name="connsiteX0" fmla="*/ 2787282 w 5687681"/>
              <a:gd name="connsiteY0" fmla="*/ 0 h 5708856"/>
              <a:gd name="connsiteX1" fmla="*/ 3988996 w 5687681"/>
              <a:gd name="connsiteY1" fmla="*/ 0 h 5708856"/>
              <a:gd name="connsiteX2" fmla="*/ 4236253 w 5687681"/>
              <a:gd name="connsiteY2" fmla="*/ 68070 h 5708856"/>
              <a:gd name="connsiteX3" fmla="*/ 4483543 w 5687681"/>
              <a:gd name="connsiteY3" fmla="*/ 168573 h 5708856"/>
              <a:gd name="connsiteX4" fmla="*/ 5265611 w 5687681"/>
              <a:gd name="connsiteY4" fmla="*/ 790441 h 5708856"/>
              <a:gd name="connsiteX5" fmla="*/ 5682608 w 5687681"/>
              <a:gd name="connsiteY5" fmla="*/ 1499885 h 5708856"/>
              <a:gd name="connsiteX6" fmla="*/ 5687681 w 5687681"/>
              <a:gd name="connsiteY6" fmla="*/ 1513862 h 5708856"/>
              <a:gd name="connsiteX7" fmla="*/ 5687681 w 5687681"/>
              <a:gd name="connsiteY7" fmla="*/ 3841322 h 5708856"/>
              <a:gd name="connsiteX8" fmla="*/ 5651147 w 5687681"/>
              <a:gd name="connsiteY8" fmla="*/ 3896489 h 5708856"/>
              <a:gd name="connsiteX9" fmla="*/ 4734255 w 5687681"/>
              <a:gd name="connsiteY9" fmla="*/ 4737639 h 5708856"/>
              <a:gd name="connsiteX10" fmla="*/ 4532663 w 5687681"/>
              <a:gd name="connsiteY10" fmla="*/ 4898543 h 5708856"/>
              <a:gd name="connsiteX11" fmla="*/ 2876165 w 5687681"/>
              <a:gd name="connsiteY11" fmla="*/ 5708856 h 5708856"/>
              <a:gd name="connsiteX12" fmla="*/ 694066 w 5687681"/>
              <a:gd name="connsiteY12" fmla="*/ 4391717 h 5708856"/>
              <a:gd name="connsiteX13" fmla="*/ 461517 w 5687681"/>
              <a:gd name="connsiteY13" fmla="*/ 4054756 h 5708856"/>
              <a:gd name="connsiteX14" fmla="*/ 0 w 5687681"/>
              <a:gd name="connsiteY14" fmla="*/ 2993139 h 5708856"/>
              <a:gd name="connsiteX15" fmla="*/ 278855 w 5687681"/>
              <a:gd name="connsiteY15" fmla="*/ 1849819 h 5708856"/>
              <a:gd name="connsiteX16" fmla="*/ 1047879 w 5687681"/>
              <a:gd name="connsiteY16" fmla="*/ 867400 h 5708856"/>
              <a:gd name="connsiteX17" fmla="*/ 2159714 w 5687681"/>
              <a:gd name="connsiteY17" fmla="*/ 186098 h 5708856"/>
              <a:gd name="connsiteX18" fmla="*/ 2785137 w 5687681"/>
              <a:gd name="connsiteY18" fmla="*/ 372 h 570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687681" h="5708856">
                <a:moveTo>
                  <a:pt x="2787282" y="0"/>
                </a:moveTo>
                <a:lnTo>
                  <a:pt x="3988996" y="0"/>
                </a:lnTo>
                <a:lnTo>
                  <a:pt x="4236253" y="68070"/>
                </a:lnTo>
                <a:cubicBezTo>
                  <a:pt x="4321147" y="96843"/>
                  <a:pt x="4403628" y="130356"/>
                  <a:pt x="4483543" y="168573"/>
                </a:cubicBezTo>
                <a:cubicBezTo>
                  <a:pt x="4783119" y="311949"/>
                  <a:pt x="5046239" y="521215"/>
                  <a:pt x="5265611" y="790441"/>
                </a:cubicBezTo>
                <a:cubicBezTo>
                  <a:pt x="5433740" y="996857"/>
                  <a:pt x="5573537" y="1235870"/>
                  <a:pt x="5682608" y="1499885"/>
                </a:cubicBezTo>
                <a:lnTo>
                  <a:pt x="5687681" y="1513862"/>
                </a:lnTo>
                <a:lnTo>
                  <a:pt x="5687681" y="3841322"/>
                </a:lnTo>
                <a:lnTo>
                  <a:pt x="5651147" y="3896489"/>
                </a:lnTo>
                <a:cubicBezTo>
                  <a:pt x="5427171" y="4186934"/>
                  <a:pt x="5090625" y="4454446"/>
                  <a:pt x="4734255" y="4737639"/>
                </a:cubicBezTo>
                <a:cubicBezTo>
                  <a:pt x="4668506" y="4789825"/>
                  <a:pt x="4600584" y="4843856"/>
                  <a:pt x="4532663" y="4898543"/>
                </a:cubicBezTo>
                <a:cubicBezTo>
                  <a:pt x="3924681" y="5387974"/>
                  <a:pt x="3480945" y="5708856"/>
                  <a:pt x="2876165" y="5708856"/>
                </a:cubicBezTo>
                <a:cubicBezTo>
                  <a:pt x="1954665" y="5708856"/>
                  <a:pt x="1302047" y="5314966"/>
                  <a:pt x="694066" y="4391717"/>
                </a:cubicBezTo>
                <a:cubicBezTo>
                  <a:pt x="614503" y="4270875"/>
                  <a:pt x="536731" y="4160972"/>
                  <a:pt x="461517" y="4054756"/>
                </a:cubicBezTo>
                <a:cubicBezTo>
                  <a:pt x="149788" y="3614348"/>
                  <a:pt x="0" y="3385316"/>
                  <a:pt x="0" y="2993139"/>
                </a:cubicBezTo>
                <a:cubicBezTo>
                  <a:pt x="0" y="2603731"/>
                  <a:pt x="93889" y="2219065"/>
                  <a:pt x="278855" y="1849819"/>
                </a:cubicBezTo>
                <a:cubicBezTo>
                  <a:pt x="459854" y="1488610"/>
                  <a:pt x="718625" y="1157977"/>
                  <a:pt x="1047879" y="867400"/>
                </a:cubicBezTo>
                <a:cubicBezTo>
                  <a:pt x="1371504" y="581701"/>
                  <a:pt x="1755887" y="346080"/>
                  <a:pt x="2159714" y="186098"/>
                </a:cubicBezTo>
                <a:cubicBezTo>
                  <a:pt x="2367064" y="103803"/>
                  <a:pt x="2576044" y="41801"/>
                  <a:pt x="2785137" y="372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3" name="Freeform: Shape 16">
            <a:extLst>
              <a:ext uri="{FF2B5EF4-FFF2-40B4-BE49-F238E27FC236}">
                <a16:creationId xmlns:a16="http://schemas.microsoft.com/office/drawing/2014/main" id="{9F5CCFC5-858F-4B45-9B10-D49DD0280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5450" y="0"/>
            <a:ext cx="5866550" cy="5788550"/>
          </a:xfrm>
          <a:custGeom>
            <a:avLst/>
            <a:gdLst>
              <a:gd name="connsiteX0" fmla="*/ 2331396 w 5798121"/>
              <a:gd name="connsiteY0" fmla="*/ 0 h 5788550"/>
              <a:gd name="connsiteX1" fmla="*/ 4658651 w 5798121"/>
              <a:gd name="connsiteY1" fmla="*/ 0 h 5788550"/>
              <a:gd name="connsiteX2" fmla="*/ 4682835 w 5798121"/>
              <a:gd name="connsiteY2" fmla="*/ 9816 h 5788550"/>
              <a:gd name="connsiteX3" fmla="*/ 5499667 w 5798121"/>
              <a:gd name="connsiteY3" fmla="*/ 658449 h 5788550"/>
              <a:gd name="connsiteX4" fmla="*/ 5665313 w 5798121"/>
              <a:gd name="connsiteY4" fmla="*/ 884789 h 5788550"/>
              <a:gd name="connsiteX5" fmla="*/ 5798121 w 5798121"/>
              <a:gd name="connsiteY5" fmla="*/ 1110681 h 5788550"/>
              <a:gd name="connsiteX6" fmla="*/ 5798121 w 5798121"/>
              <a:gd name="connsiteY6" fmla="*/ 4016954 h 5788550"/>
              <a:gd name="connsiteX7" fmla="*/ 5706359 w 5798121"/>
              <a:gd name="connsiteY7" fmla="*/ 4121532 h 5788550"/>
              <a:gd name="connsiteX8" fmla="*/ 4944692 w 5798121"/>
              <a:gd name="connsiteY8" fmla="*/ 4775532 h 5788550"/>
              <a:gd name="connsiteX9" fmla="*/ 4734137 w 5798121"/>
              <a:gd name="connsiteY9" fmla="*/ 4943362 h 5788550"/>
              <a:gd name="connsiteX10" fmla="*/ 3004009 w 5798121"/>
              <a:gd name="connsiteY10" fmla="*/ 5788550 h 5788550"/>
              <a:gd name="connsiteX11" fmla="*/ 724917 w 5798121"/>
              <a:gd name="connsiteY11" fmla="*/ 4414722 h 5788550"/>
              <a:gd name="connsiteX12" fmla="*/ 482031 w 5798121"/>
              <a:gd name="connsiteY12" fmla="*/ 4063258 h 5788550"/>
              <a:gd name="connsiteX13" fmla="*/ 0 w 5798121"/>
              <a:gd name="connsiteY13" fmla="*/ 2955950 h 5788550"/>
              <a:gd name="connsiteX14" fmla="*/ 291250 w 5798121"/>
              <a:gd name="connsiteY14" fmla="*/ 1763422 h 5788550"/>
              <a:gd name="connsiteX15" fmla="*/ 1094457 w 5798121"/>
              <a:gd name="connsiteY15" fmla="*/ 738720 h 5788550"/>
              <a:gd name="connsiteX16" fmla="*/ 2255713 w 5798121"/>
              <a:gd name="connsiteY16" fmla="*/ 28095 h 578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98121" h="5788550">
                <a:moveTo>
                  <a:pt x="2331396" y="0"/>
                </a:moveTo>
                <a:lnTo>
                  <a:pt x="4658651" y="0"/>
                </a:lnTo>
                <a:lnTo>
                  <a:pt x="4682835" y="9816"/>
                </a:lnTo>
                <a:cubicBezTo>
                  <a:pt x="4995727" y="159362"/>
                  <a:pt x="5270543" y="377635"/>
                  <a:pt x="5499667" y="658449"/>
                </a:cubicBezTo>
                <a:cubicBezTo>
                  <a:pt x="5558201" y="730215"/>
                  <a:pt x="5613447" y="805760"/>
                  <a:pt x="5665313" y="884789"/>
                </a:cubicBezTo>
                <a:lnTo>
                  <a:pt x="5798121" y="1110681"/>
                </a:lnTo>
                <a:lnTo>
                  <a:pt x="5798121" y="4016954"/>
                </a:lnTo>
                <a:lnTo>
                  <a:pt x="5706359" y="4121532"/>
                </a:lnTo>
                <a:cubicBezTo>
                  <a:pt x="5491360" y="4341659"/>
                  <a:pt x="5223849" y="4553996"/>
                  <a:pt x="4944692" y="4775532"/>
                </a:cubicBezTo>
                <a:cubicBezTo>
                  <a:pt x="4876021" y="4829964"/>
                  <a:pt x="4805079" y="4886320"/>
                  <a:pt x="4734137" y="4943362"/>
                </a:cubicBezTo>
                <a:cubicBezTo>
                  <a:pt x="4099133" y="5453857"/>
                  <a:pt x="3635672" y="5788550"/>
                  <a:pt x="3004009" y="5788550"/>
                </a:cubicBezTo>
                <a:cubicBezTo>
                  <a:pt x="2041550" y="5788550"/>
                  <a:pt x="1359922" y="5377707"/>
                  <a:pt x="724917" y="4414722"/>
                </a:cubicBezTo>
                <a:cubicBezTo>
                  <a:pt x="641818" y="4288679"/>
                  <a:pt x="560588" y="4174046"/>
                  <a:pt x="482031" y="4063258"/>
                </a:cubicBezTo>
                <a:cubicBezTo>
                  <a:pt x="156446" y="3603895"/>
                  <a:pt x="0" y="3365006"/>
                  <a:pt x="0" y="2955950"/>
                </a:cubicBezTo>
                <a:cubicBezTo>
                  <a:pt x="0" y="2549782"/>
                  <a:pt x="98062" y="2148559"/>
                  <a:pt x="291250" y="1763422"/>
                </a:cubicBezTo>
                <a:cubicBezTo>
                  <a:pt x="480295" y="1386666"/>
                  <a:pt x="750568" y="1041802"/>
                  <a:pt x="1094457" y="738720"/>
                </a:cubicBezTo>
                <a:cubicBezTo>
                  <a:pt x="1432467" y="440725"/>
                  <a:pt x="1833935" y="194963"/>
                  <a:pt x="2255713" y="28095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4" name="Freeform: Shape 18">
            <a:extLst>
              <a:ext uri="{FF2B5EF4-FFF2-40B4-BE49-F238E27FC236}">
                <a16:creationId xmlns:a16="http://schemas.microsoft.com/office/drawing/2014/main" id="{2348ECDC-D455-4B71-90F6-2ECC12B79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3734" y="0"/>
            <a:ext cx="5568114" cy="5577748"/>
          </a:xfrm>
          <a:custGeom>
            <a:avLst/>
            <a:gdLst>
              <a:gd name="connsiteX0" fmla="*/ 2959946 w 5568114"/>
              <a:gd name="connsiteY0" fmla="*/ 0 h 5577748"/>
              <a:gd name="connsiteX1" fmla="*/ 3614224 w 5568114"/>
              <a:gd name="connsiteY1" fmla="*/ 0 h 5577748"/>
              <a:gd name="connsiteX2" fmla="*/ 3844432 w 5568114"/>
              <a:gd name="connsiteY2" fmla="*/ 36392 h 5577748"/>
              <a:gd name="connsiteX3" fmla="*/ 4336826 w 5568114"/>
              <a:gd name="connsiteY3" fmla="*/ 203778 h 5577748"/>
              <a:gd name="connsiteX4" fmla="*/ 5093304 w 5568114"/>
              <a:gd name="connsiteY4" fmla="*/ 806978 h 5577748"/>
              <a:gd name="connsiteX5" fmla="*/ 5496656 w 5568114"/>
              <a:gd name="connsiteY5" fmla="*/ 1495125 h 5577748"/>
              <a:gd name="connsiteX6" fmla="*/ 5568114 w 5568114"/>
              <a:gd name="connsiteY6" fmla="*/ 1692569 h 5577748"/>
              <a:gd name="connsiteX7" fmla="*/ 5568114 w 5568114"/>
              <a:gd name="connsiteY7" fmla="*/ 3665503 h 5577748"/>
              <a:gd name="connsiteX8" fmla="*/ 5466225 w 5568114"/>
              <a:gd name="connsiteY8" fmla="*/ 3819786 h 5577748"/>
              <a:gd name="connsiteX9" fmla="*/ 4579336 w 5568114"/>
              <a:gd name="connsiteY9" fmla="*/ 4635686 h 5577748"/>
              <a:gd name="connsiteX10" fmla="*/ 4384340 w 5568114"/>
              <a:gd name="connsiteY10" fmla="*/ 4791760 h 5577748"/>
              <a:gd name="connsiteX11" fmla="*/ 2782048 w 5568114"/>
              <a:gd name="connsiteY11" fmla="*/ 5577748 h 5577748"/>
              <a:gd name="connsiteX12" fmla="*/ 671354 w 5568114"/>
              <a:gd name="connsiteY12" fmla="*/ 4300148 h 5577748"/>
              <a:gd name="connsiteX13" fmla="*/ 446415 w 5568114"/>
              <a:gd name="connsiteY13" fmla="*/ 3973302 h 5577748"/>
              <a:gd name="connsiteX14" fmla="*/ 0 w 5568114"/>
              <a:gd name="connsiteY14" fmla="*/ 2943554 h 5577748"/>
              <a:gd name="connsiteX15" fmla="*/ 269730 w 5568114"/>
              <a:gd name="connsiteY15" fmla="*/ 1834555 h 5577748"/>
              <a:gd name="connsiteX16" fmla="*/ 1013589 w 5568114"/>
              <a:gd name="connsiteY16" fmla="*/ 881627 h 5577748"/>
              <a:gd name="connsiteX17" fmla="*/ 2089042 w 5568114"/>
              <a:gd name="connsiteY17" fmla="*/ 220777 h 5577748"/>
              <a:gd name="connsiteX18" fmla="*/ 2845684 w 5568114"/>
              <a:gd name="connsiteY18" fmla="*/ 14234 h 557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68114" h="5577748">
                <a:moveTo>
                  <a:pt x="2959946" y="0"/>
                </a:moveTo>
                <a:lnTo>
                  <a:pt x="3614224" y="0"/>
                </a:lnTo>
                <a:lnTo>
                  <a:pt x="3844432" y="36392"/>
                </a:lnTo>
                <a:cubicBezTo>
                  <a:pt x="4017699" y="73748"/>
                  <a:pt x="4182227" y="129639"/>
                  <a:pt x="4336826" y="203778"/>
                </a:cubicBezTo>
                <a:cubicBezTo>
                  <a:pt x="4626600" y="342850"/>
                  <a:pt x="4881111" y="545834"/>
                  <a:pt x="5093304" y="806978"/>
                </a:cubicBezTo>
                <a:cubicBezTo>
                  <a:pt x="5255931" y="1007198"/>
                  <a:pt x="5391154" y="1239036"/>
                  <a:pt x="5496656" y="1495125"/>
                </a:cubicBezTo>
                <a:lnTo>
                  <a:pt x="5568114" y="1692569"/>
                </a:lnTo>
                <a:lnTo>
                  <a:pt x="5568114" y="3665503"/>
                </a:lnTo>
                <a:lnTo>
                  <a:pt x="5466225" y="3819786"/>
                </a:lnTo>
                <a:cubicBezTo>
                  <a:pt x="5249576" y="4101511"/>
                  <a:pt x="4924044" y="4360994"/>
                  <a:pt x="4579336" y="4635686"/>
                </a:cubicBezTo>
                <a:cubicBezTo>
                  <a:pt x="4515738" y="4686305"/>
                  <a:pt x="4450038" y="4738713"/>
                  <a:pt x="4384340" y="4791760"/>
                </a:cubicBezTo>
                <a:cubicBezTo>
                  <a:pt x="3796254" y="5266498"/>
                  <a:pt x="3367038" y="5577748"/>
                  <a:pt x="2782048" y="5577748"/>
                </a:cubicBezTo>
                <a:cubicBezTo>
                  <a:pt x="1890703" y="5577748"/>
                  <a:pt x="1259439" y="5195682"/>
                  <a:pt x="671354" y="4300148"/>
                </a:cubicBezTo>
                <a:cubicBezTo>
                  <a:pt x="594395" y="4182934"/>
                  <a:pt x="519167" y="4076330"/>
                  <a:pt x="446415" y="3973302"/>
                </a:cubicBezTo>
                <a:cubicBezTo>
                  <a:pt x="144886" y="3546115"/>
                  <a:pt x="0" y="3323958"/>
                  <a:pt x="0" y="2943554"/>
                </a:cubicBezTo>
                <a:cubicBezTo>
                  <a:pt x="0" y="2565835"/>
                  <a:pt x="90816" y="2192716"/>
                  <a:pt x="269730" y="1834555"/>
                </a:cubicBezTo>
                <a:cubicBezTo>
                  <a:pt x="444806" y="1484188"/>
                  <a:pt x="695109" y="1163480"/>
                  <a:pt x="1013589" y="881627"/>
                </a:cubicBezTo>
                <a:cubicBezTo>
                  <a:pt x="1326624" y="604505"/>
                  <a:pt x="1698428" y="375956"/>
                  <a:pt x="2089042" y="220777"/>
                </a:cubicBezTo>
                <a:cubicBezTo>
                  <a:pt x="2339747" y="120996"/>
                  <a:pt x="2592918" y="51971"/>
                  <a:pt x="2845684" y="1423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73A7F53-D8BA-4D1B-B4F4-0D3A5E932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130" y="1550001"/>
            <a:ext cx="3774974" cy="226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89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22222E-6 L -0.28411 0.109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06" y="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2ECD19D-CDF3-4746-9D65-CF1F0314E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Stärken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B2181C-BBD5-43A0-B08D-55DF2110DA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>
            <a:normAutofit fontScale="92500"/>
          </a:bodyPr>
          <a:lstStyle/>
          <a:p>
            <a:r>
              <a:rPr lang="de-DE" dirty="0"/>
              <a:t>Welche Vorteile hat mein Unternehmen?</a:t>
            </a:r>
          </a:p>
          <a:p>
            <a:r>
              <a:rPr lang="de-DE" dirty="0"/>
              <a:t>Freundlicher, kein klassisches Bewerbungsverfahren, Teilhaben an etwas revolutionären, gute Bezahlung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FE3DDAE-0552-40FB-B1CB-6EAC42686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schwächen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B65902D-3003-44D2-B704-AF63485C9BF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/>
              <a:t>Was kann ich verbessern?</a:t>
            </a:r>
          </a:p>
          <a:p>
            <a:endParaRPr lang="de-DE" dirty="0"/>
          </a:p>
          <a:p>
            <a:r>
              <a:rPr lang="de-DE" dirty="0"/>
              <a:t>Günstigere Herstellung, Erweitern in andere Bereich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A93065C3-A891-4819-8A3B-F90CB66CD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err="1"/>
              <a:t>Resourcenanalyse</a:t>
            </a:r>
            <a:endParaRPr lang="de-DE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6ED6AAF3-1AE4-4975-8F34-5E6B4D39D4E2}"/>
              </a:ext>
            </a:extLst>
          </p:cNvPr>
          <p:cNvSpPr txBox="1">
            <a:spLocks/>
          </p:cNvSpPr>
          <p:nvPr/>
        </p:nvSpPr>
        <p:spPr>
          <a:xfrm>
            <a:off x="1920240" y="3316639"/>
            <a:ext cx="4160520" cy="2383633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Worin bin ich besser als andere?</a:t>
            </a:r>
          </a:p>
          <a:p>
            <a:r>
              <a:rPr lang="de-DE" dirty="0"/>
              <a:t>Freundlicher, besseres Produkt, leichtere Bewerbungssystem</a:t>
            </a:r>
          </a:p>
          <a:p>
            <a:endParaRPr lang="de-DE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4BCF0899-DA15-4318-AC63-D57A7A8BC5D4}"/>
              </a:ext>
            </a:extLst>
          </p:cNvPr>
          <p:cNvSpPr txBox="1">
            <a:spLocks/>
          </p:cNvSpPr>
          <p:nvPr/>
        </p:nvSpPr>
        <p:spPr>
          <a:xfrm>
            <a:off x="6530290" y="3316639"/>
            <a:ext cx="4160520" cy="2779361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Was sollte ich vermeiden?</a:t>
            </a:r>
          </a:p>
          <a:p>
            <a:endParaRPr lang="de-DE" dirty="0"/>
          </a:p>
          <a:p>
            <a:r>
              <a:rPr lang="de-DE" dirty="0"/>
              <a:t>Bankrott, zu frühe Expansion, zu frühe Werbekampagne, Interessenrückgang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1B56067F-6555-456B-AE6B-92408B206EFB}"/>
              </a:ext>
            </a:extLst>
          </p:cNvPr>
          <p:cNvSpPr txBox="1">
            <a:spLocks/>
          </p:cNvSpPr>
          <p:nvPr/>
        </p:nvSpPr>
        <p:spPr>
          <a:xfrm>
            <a:off x="1920239" y="3280320"/>
            <a:ext cx="4160520" cy="2779361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Welche einzigartigen </a:t>
            </a:r>
            <a:r>
              <a:rPr lang="de-DE" dirty="0" err="1"/>
              <a:t>Resourcen</a:t>
            </a:r>
            <a:r>
              <a:rPr lang="de-DE" dirty="0"/>
              <a:t> habe ich?</a:t>
            </a:r>
          </a:p>
          <a:p>
            <a:r>
              <a:rPr lang="de-DE" dirty="0"/>
              <a:t>3D-Drucker macht halbe Arbeit, andere Hälfte Technik, Das Produkt selbst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D13CC933-BA08-4C62-869C-63B29DD602C2}"/>
              </a:ext>
            </a:extLst>
          </p:cNvPr>
          <p:cNvSpPr txBox="1">
            <a:spLocks/>
          </p:cNvSpPr>
          <p:nvPr/>
        </p:nvSpPr>
        <p:spPr>
          <a:xfrm>
            <a:off x="6530290" y="3352958"/>
            <a:ext cx="4160520" cy="2779361"/>
          </a:xfrm>
          <a:prstGeom prst="rect">
            <a:avLst/>
          </a:prstGeom>
        </p:spPr>
        <p:txBody>
          <a:bodyPr vert="horz" lIns="109728" tIns="109728" rIns="109728" bIns="9144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Was sehen meine Konkurrenten als Schwäche?</a:t>
            </a:r>
          </a:p>
          <a:p>
            <a:r>
              <a:rPr lang="de-DE" dirty="0"/>
              <a:t>Elektrogerät für Wasser, sehr teure Herstellung, vertraue stark auf Finanzrechnung, verlasse mich auf </a:t>
            </a:r>
            <a:r>
              <a:rPr lang="de-DE" dirty="0" err="1"/>
              <a:t>Neuheits</a:t>
            </a:r>
            <a:r>
              <a:rPr lang="de-DE" dirty="0"/>
              <a:t> boost bei Interesse</a:t>
            </a:r>
          </a:p>
          <a:p>
            <a:endParaRPr lang="de-DE" dirty="0"/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1CBB36E4-FA3D-4CDF-85C3-28CC2B7C3EAD}"/>
              </a:ext>
            </a:extLst>
          </p:cNvPr>
          <p:cNvSpPr txBox="1">
            <a:spLocks/>
          </p:cNvSpPr>
          <p:nvPr/>
        </p:nvSpPr>
        <p:spPr>
          <a:xfrm>
            <a:off x="1920239" y="3280319"/>
            <a:ext cx="4160520" cy="2779361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Was sind meine Stärken und mein Alleinstellungsmerkmal?</a:t>
            </a:r>
          </a:p>
          <a:p>
            <a:r>
              <a:rPr lang="de-DE" dirty="0"/>
              <a:t>Einzigartiges neues </a:t>
            </a:r>
            <a:r>
              <a:rPr lang="de-DE" dirty="0" err="1"/>
              <a:t>Produkt,großes</a:t>
            </a:r>
            <a:r>
              <a:rPr lang="de-DE" dirty="0"/>
              <a:t> </a:t>
            </a:r>
            <a:r>
              <a:rPr lang="de-DE" dirty="0" err="1"/>
              <a:t>Startkapital,Vereinfachung</a:t>
            </a:r>
            <a:r>
              <a:rPr lang="de-DE" dirty="0"/>
              <a:t> des Alltags</a:t>
            </a:r>
          </a:p>
          <a:p>
            <a:endParaRPr lang="de-DE" dirty="0"/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78ABE7B4-6F2B-4064-931F-CDB6D4DD06E5}"/>
              </a:ext>
            </a:extLst>
          </p:cNvPr>
          <p:cNvSpPr txBox="1">
            <a:spLocks/>
          </p:cNvSpPr>
          <p:nvPr/>
        </p:nvSpPr>
        <p:spPr>
          <a:xfrm>
            <a:off x="6530290" y="3389277"/>
            <a:ext cx="4160520" cy="2779361"/>
          </a:xfrm>
          <a:prstGeom prst="rect">
            <a:avLst/>
          </a:prstGeom>
        </p:spPr>
        <p:txBody>
          <a:bodyPr vert="horz" lIns="109728" tIns="109728" rIns="109728" bIns="9144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Welche Faktoren führen zum Misserfolg?</a:t>
            </a:r>
          </a:p>
          <a:p>
            <a:r>
              <a:rPr lang="de-DE" dirty="0"/>
              <a:t>Fehlendes Geld,WW3,nicht so beliebt wie erwartet=Interesse nicht so hoch wie erwartet=fehlerhafte </a:t>
            </a:r>
            <a:r>
              <a:rPr lang="de-DE" dirty="0" err="1"/>
              <a:t>Finanzrechnung,Weltweite</a:t>
            </a:r>
            <a:r>
              <a:rPr lang="de-DE" dirty="0"/>
              <a:t> Pandemie mit Ausgangssperre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054AD93D-003A-4A2B-9441-E18B995865F5}"/>
              </a:ext>
            </a:extLst>
          </p:cNvPr>
          <p:cNvSpPr txBox="1">
            <a:spLocks/>
          </p:cNvSpPr>
          <p:nvPr/>
        </p:nvSpPr>
        <p:spPr>
          <a:xfrm>
            <a:off x="1950721" y="3316638"/>
            <a:ext cx="4160520" cy="2779361"/>
          </a:xfrm>
          <a:prstGeom prst="rect">
            <a:avLst/>
          </a:prstGeom>
        </p:spPr>
        <p:txBody>
          <a:bodyPr vert="horz" lIns="109728" tIns="109728" rIns="109728" bIns="9144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Erfolgsrezept?</a:t>
            </a:r>
          </a:p>
          <a:p>
            <a:endParaRPr lang="de-DE" dirty="0"/>
          </a:p>
          <a:p>
            <a:r>
              <a:rPr lang="de-DE" dirty="0"/>
              <a:t>Die kombinierte </a:t>
            </a:r>
            <a:r>
              <a:rPr lang="de-DE" dirty="0" err="1"/>
              <a:t>einzigartigkeit</a:t>
            </a:r>
            <a:r>
              <a:rPr lang="de-DE" dirty="0"/>
              <a:t> und </a:t>
            </a:r>
            <a:r>
              <a:rPr lang="de-DE" dirty="0" err="1"/>
              <a:t>revolutionarität</a:t>
            </a:r>
            <a:r>
              <a:rPr lang="de-DE" dirty="0"/>
              <a:t> meines Produkts und der gleichzeitig erschwingliche Verkaufspreis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91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388AD4D-6C0B-48DD-A5EA-C844915106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Chancen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EE305F-50BC-4C27-86A1-34985D6F6C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/>
              <a:t>Welche guten Chancen habe ich?</a:t>
            </a:r>
          </a:p>
          <a:p>
            <a:r>
              <a:rPr lang="de-DE" dirty="0"/>
              <a:t>Betreten eines vernachlässigten Marktes, zur weltumspannenden Firma entwickeln, Reichtum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73418F0-87E7-4740-A2D9-6455C814B5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Risiken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9C9FDE0-6C93-4D5E-84C8-F0A8C0E9AC4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Welche Risiken bestehen?</a:t>
            </a:r>
          </a:p>
          <a:p>
            <a:endParaRPr lang="de-DE" dirty="0"/>
          </a:p>
          <a:p>
            <a:r>
              <a:rPr lang="de-DE" dirty="0"/>
              <a:t>Expansion geht </a:t>
            </a:r>
            <a:r>
              <a:rPr lang="de-DE" dirty="0" err="1"/>
              <a:t>schief,lange</a:t>
            </a:r>
            <a:r>
              <a:rPr lang="de-DE" dirty="0"/>
              <a:t> Regenfreie </a:t>
            </a:r>
            <a:r>
              <a:rPr lang="de-DE" dirty="0" err="1"/>
              <a:t>Phasen,Ich</a:t>
            </a:r>
            <a:r>
              <a:rPr lang="de-DE" dirty="0"/>
              <a:t> vertraue stark auf Finanzrechnung und </a:t>
            </a:r>
            <a:r>
              <a:rPr lang="de-DE" dirty="0" err="1"/>
              <a:t>Neuheitsbonus,es</a:t>
            </a:r>
            <a:r>
              <a:rPr lang="de-DE" dirty="0"/>
              <a:t> gab lange Zeit keine Neuerung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96FB3D5-56AA-4FA5-92CA-CF3F7B800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Umweltanalyse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A9D0774-45BE-494E-808C-CCF0C5AD78FD}"/>
              </a:ext>
            </a:extLst>
          </p:cNvPr>
          <p:cNvSpPr txBox="1">
            <a:spLocks/>
          </p:cNvSpPr>
          <p:nvPr/>
        </p:nvSpPr>
        <p:spPr>
          <a:xfrm>
            <a:off x="1920240" y="3316639"/>
            <a:ext cx="4546601" cy="2779361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Welchen Einfluss haben gesellschaftliche Entwicklungen?</a:t>
            </a:r>
          </a:p>
          <a:p>
            <a:r>
              <a:rPr lang="de-DE" dirty="0"/>
              <a:t>Umwelteinsatz: mehr Regen durch bessere Umwelt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04637CF6-142F-4346-B7CA-F8482997CAD7}"/>
              </a:ext>
            </a:extLst>
          </p:cNvPr>
          <p:cNvSpPr txBox="1">
            <a:spLocks/>
          </p:cNvSpPr>
          <p:nvPr/>
        </p:nvSpPr>
        <p:spPr>
          <a:xfrm>
            <a:off x="6530290" y="3280320"/>
            <a:ext cx="4160520" cy="2779361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Was macht die Konkurrenz?</a:t>
            </a:r>
          </a:p>
          <a:p>
            <a:endParaRPr lang="de-DE" dirty="0"/>
          </a:p>
          <a:p>
            <a:r>
              <a:rPr lang="de-DE" dirty="0"/>
              <a:t>Keine Neuerungen, Produkte stets gleiches </a:t>
            </a:r>
            <a:r>
              <a:rPr lang="de-DE" dirty="0" err="1"/>
              <a:t>Niveu</a:t>
            </a:r>
            <a:endParaRPr lang="de-DE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CD30A09-47BC-43F0-B944-11785E42E12E}"/>
              </a:ext>
            </a:extLst>
          </p:cNvPr>
          <p:cNvSpPr txBox="1">
            <a:spLocks/>
          </p:cNvSpPr>
          <p:nvPr/>
        </p:nvSpPr>
        <p:spPr>
          <a:xfrm>
            <a:off x="1935480" y="3304042"/>
            <a:ext cx="4160520" cy="2779361"/>
          </a:xfrm>
          <a:prstGeom prst="rect">
            <a:avLst/>
          </a:prstGeom>
        </p:spPr>
        <p:txBody>
          <a:bodyPr vert="horz" lIns="109728" tIns="109728" rIns="109728" bIns="9144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Markt- und Technologielevel</a:t>
            </a:r>
          </a:p>
          <a:p>
            <a:endParaRPr lang="de-DE" dirty="0"/>
          </a:p>
          <a:p>
            <a:r>
              <a:rPr lang="de-DE" dirty="0"/>
              <a:t>Nicht auf meinem </a:t>
            </a:r>
            <a:r>
              <a:rPr lang="de-DE" dirty="0" err="1"/>
              <a:t>Niveu</a:t>
            </a:r>
            <a:r>
              <a:rPr lang="de-DE" dirty="0"/>
              <a:t>, Technik noch weit von meinem Level </a:t>
            </a:r>
            <a:r>
              <a:rPr lang="de-DE" dirty="0" err="1"/>
              <a:t>entfernt,Produkt</a:t>
            </a:r>
            <a:r>
              <a:rPr lang="de-DE" dirty="0"/>
              <a:t> hatte lange keine Innovation mehr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DE5166F7-943C-458C-91A0-6569DA1C0CB7}"/>
              </a:ext>
            </a:extLst>
          </p:cNvPr>
          <p:cNvSpPr txBox="1">
            <a:spLocks/>
          </p:cNvSpPr>
          <p:nvPr/>
        </p:nvSpPr>
        <p:spPr>
          <a:xfrm>
            <a:off x="6530290" y="3298479"/>
            <a:ext cx="4160520" cy="2779361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Wie verändert mein Produkt die </a:t>
            </a:r>
            <a:r>
              <a:rPr lang="de-DE" dirty="0" err="1"/>
              <a:t>Qualitätsstandarts</a:t>
            </a:r>
            <a:r>
              <a:rPr lang="de-DE" dirty="0"/>
              <a:t>?</a:t>
            </a:r>
          </a:p>
          <a:p>
            <a:r>
              <a:rPr lang="de-DE" dirty="0"/>
              <a:t>Erhöht Qualität der Regenschutzprodukte, Sprung in die Zukunft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B927A4C9-78D8-40C2-AED0-1EFEDCCDFE5F}"/>
              </a:ext>
            </a:extLst>
          </p:cNvPr>
          <p:cNvSpPr txBox="1">
            <a:spLocks/>
          </p:cNvSpPr>
          <p:nvPr/>
        </p:nvSpPr>
        <p:spPr>
          <a:xfrm>
            <a:off x="1905001" y="3310727"/>
            <a:ext cx="4160520" cy="2779361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Welche Ereignisse sind Vorteilhaft für den Verkauf?</a:t>
            </a:r>
          </a:p>
          <a:p>
            <a:r>
              <a:rPr lang="de-DE" dirty="0"/>
              <a:t>Lange Regenzeit, Freiluft-Wettbewerbe welche durch Regen erschwert werden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E871EA81-96DA-4FB8-83C6-D3B63C653BC9}"/>
              </a:ext>
            </a:extLst>
          </p:cNvPr>
          <p:cNvSpPr txBox="1">
            <a:spLocks/>
          </p:cNvSpPr>
          <p:nvPr/>
        </p:nvSpPr>
        <p:spPr>
          <a:xfrm>
            <a:off x="1920239" y="3280319"/>
            <a:ext cx="4160520" cy="2779361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Bedrohung durch Technologie?</a:t>
            </a:r>
          </a:p>
          <a:p>
            <a:r>
              <a:rPr lang="de-DE" dirty="0"/>
              <a:t>Keine direkten, meine Technik ist sehr fortgeschritten und die Idee patentiert, Batterie nicht nachahmbar</a:t>
            </a:r>
          </a:p>
        </p:txBody>
      </p:sp>
    </p:spTree>
    <p:extLst>
      <p:ext uri="{BB962C8B-B14F-4D97-AF65-F5344CB8AC3E}">
        <p14:creationId xmlns:p14="http://schemas.microsoft.com/office/powerpoint/2010/main" val="300641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9B0F7D69-D93C-4C38-A23D-76E000D69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8CD419D4-EA9D-42D9-BF62-B07F0B7B6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1C6FEC9B-9608-4181-A9E5-A1B80E720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AB1564ED-F26F-451D-97D6-A6EC3E83F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0CA184B6-3482-4F43-87F0-BC765DCFD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6422" cy="6858000"/>
          </a:xfrm>
          <a:custGeom>
            <a:avLst/>
            <a:gdLst/>
            <a:ahLst/>
            <a:cxnLst/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6C869923-8380-4244-9548-802C33063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5409" y="0"/>
            <a:ext cx="2529723" cy="6858000"/>
          </a:xfrm>
          <a:custGeom>
            <a:avLst/>
            <a:gdLst/>
            <a:ahLst/>
            <a:cxnLst/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C06255F2-BC67-4DDE-B34E-AC4BA218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5402" y="0"/>
            <a:ext cx="2536434" cy="6858000"/>
          </a:xfrm>
          <a:custGeom>
            <a:avLst/>
            <a:gdLst/>
            <a:ahLst/>
            <a:cxnLst/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5169443-FCCD-4C0A-8C69-18CD3FA0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4161" y="0"/>
            <a:ext cx="2261351" cy="6858000"/>
          </a:xfrm>
          <a:custGeom>
            <a:avLst/>
            <a:gdLst/>
            <a:ahLst/>
            <a:cxnLst/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9F6F50-6367-4D4E-BA86-A09A3DF77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531" y="1346268"/>
            <a:ext cx="5274860" cy="3066706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Fragen?</a:t>
            </a: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C7D887A3-61AD-4674-BC53-8DFA8CF7B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479F0FB3-8461-462D-84A2-53106FBF4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5348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11E3C311-4E8A-45D9-97BF-07F5FD346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88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Graphic 5" descr="Häkchen">
            <a:extLst>
              <a:ext uri="{FF2B5EF4-FFF2-40B4-BE49-F238E27FC236}">
                <a16:creationId xmlns:a16="http://schemas.microsoft.com/office/drawing/2014/main" id="{9B615A35-97AC-4146-81DE-9FC35F030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16011" y="1729957"/>
            <a:ext cx="3398086" cy="339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579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73495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</Words>
  <Application>Microsoft Office PowerPoint</Application>
  <PresentationFormat>Breitbild</PresentationFormat>
  <Paragraphs>61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1" baseType="lpstr">
      <vt:lpstr>Meiryo</vt:lpstr>
      <vt:lpstr>Corbel</vt:lpstr>
      <vt:lpstr>SketchLinesVTI</vt:lpstr>
      <vt:lpstr>PowerPoint-Präsentation</vt:lpstr>
      <vt:lpstr>DRISTOP</vt:lpstr>
      <vt:lpstr>WAS IST DRISTOP?</vt:lpstr>
      <vt:lpstr>Zahlen</vt:lpstr>
      <vt:lpstr>Resourcenanalyse</vt:lpstr>
      <vt:lpstr>Umweltanalyse</vt:lpstr>
      <vt:lpstr>Fragen?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Volker</dc:creator>
  <cp:lastModifiedBy>Volker</cp:lastModifiedBy>
  <cp:revision>1</cp:revision>
  <dcterms:created xsi:type="dcterms:W3CDTF">2021-01-08T13:31:33Z</dcterms:created>
  <dcterms:modified xsi:type="dcterms:W3CDTF">2021-01-08T13:32:48Z</dcterms:modified>
</cp:coreProperties>
</file>