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1" r:id="rId6"/>
    <p:sldId id="262" r:id="rId7"/>
    <p:sldId id="263" r:id="rId8"/>
    <p:sldId id="264" r:id="rId9"/>
    <p:sldId id="266" r:id="rId10"/>
    <p:sldId id="267" r:id="rId11"/>
    <p:sldId id="265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71"/>
    <a:srgbClr val="001F84"/>
    <a:srgbClr val="0B057F"/>
    <a:srgbClr val="1E1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B2F960-4F5B-44D6-A15D-C103542A7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CD4F3B-8BE6-464B-8F2D-25A5C8EFB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FCE5CE-7512-4DF9-AE96-12C3C696F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F96058-C03C-4752-8444-4ED38A79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A018D2-6C89-4F15-ACE9-F334CD5E4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016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F79276-B966-492B-BDCE-683800A71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133CB-74BB-4EF2-9351-40EFD50FA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67DAC5-C827-4CC2-BDA2-AD48F967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EE1EF0-8907-4549-8231-DD470F8E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720C35-3AB9-4E03-AD37-C40E31C0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185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93053-45ED-43AB-99FA-BA0A815B2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5D0A77-C7A0-4374-A62E-FFE81EC6B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6C92B0-EEB6-4AD8-8E72-E774C2443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264638-B8A7-43AB-B1D2-434BE94F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322DAF-8028-4C8F-BE3B-A001D7A5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52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93514-139C-4A39-A36D-CFC0E26A4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69FBC6-1D39-4924-894C-870DC402D5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B5D7F1F-048D-43D6-89BA-6B0505954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1AD54B0-81CA-4840-A659-52258540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0E7F39-C5AC-4DAA-B5C8-93C9D6DF5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97FE71-CD03-4EA1-8F9A-5CF325EF0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242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53DBE-5562-4BF7-95A8-2C7DC9048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8D5AEA-29DD-491C-AACA-519110D1E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0B6A8ED-3386-444D-83D8-E5BD18B88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E3C3899-FB2D-4BBE-82BF-DDEA9CC45E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E890F6F-4A29-4643-BE63-BF54CE114A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C4A47C7-0FCA-4713-9141-AF711449E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BB6DAC4-4733-4190-BDDE-80437F6CB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A6E900A-6F29-4C54-8B4B-500845F4A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6215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46E4A-6A1D-4125-954F-690C90964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D1F99E7-7A44-46CE-BCE0-4D01EA609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D0DB6B-60DB-4081-96B2-2F99C7EC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3434CA-F737-4F14-87EF-1E1667CE1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5824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5887AAB-3F47-430C-99C3-16ADDCA26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8EB98AC-567B-4B0A-9FE6-119F938E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611C0F-3A6B-453B-9EFE-ED076BCF2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941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21DFE-5B3A-4A8A-B69C-9E356C9B8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964825-7432-4BFE-8A2F-4F2F473B3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7D8A9D-4A2A-4F55-BEAC-0CCE59245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8C500E2-CC05-4BDD-A608-FA99CD3D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E0EF74-C7ED-4F21-BA9B-B626A03A4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C4DA41-D15E-4390-B065-B18258C3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68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83F2B6-3C58-47B5-990C-94DC1E5F8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535625A-91BE-4D26-A293-5CBC93BBA1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E43423-6FE2-4769-913D-9B6E7C278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01831D4-9ACA-4F9C-9679-073642EE0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3045A2-B4D1-41C9-A1A9-6AD4323EE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8BA1DF-97CE-47A3-BFFD-5708F212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5480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76B3E-2E43-4CED-AA14-C70623F79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B42756C-4B5C-4D76-AFDD-6941AF76B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C9FEA-41D3-4980-8140-38F9959DF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305E10-02D1-458A-9CF8-682820462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E88CB9-8B5A-4C52-AD7E-AEBF8E257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017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C946175-31AA-49A1-A6AA-529D2A81F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881C4C3-3FA9-4A20-BEC2-D7AF4CE83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F38747-0ECE-48BA-805F-29D240E44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945D8B-1A7C-4862-BE55-6DB5716D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EE7441-44C2-421F-8E72-2DF774AC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375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4368565-1178-430C-A34D-1F25877FB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290856-E99D-48C8-AB34-B91307A20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877531-84DE-4F43-AD47-E543CEA85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B685-C027-46D4-9905-E6B6C78A5826}" type="datetimeFigureOut">
              <a:rPr lang="de-DE" smtClean="0"/>
              <a:t>12.12.2020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5B0E38-5CE6-4AA8-ADB7-7122CEE12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4E8088-0EDA-476F-ABF4-F739A4CAF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0DB63-286E-49AC-BDF9-5DC70160E86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258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hyperlink" Target="https://novogenia.com/die-auswahl-der-risikogen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ystemsbiology.org/news/2013/09/21/connecting-the-dots-the-social-life-of-gene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armazeutische-zeitung.de/ausgabe-092017/es-ist-kompliziert/" TargetMode="External"/><Relationship Id="rId2" Type="http://schemas.openxmlformats.org/officeDocument/2006/relationships/hyperlink" Target="https://www.netdoktor.de/magazin/genetik-gene-und-krankheiten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netdoktor.de/krankheiten/migraen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sussex.ac.uk/tel/2017/09/26/fun-online-quizzing-kahoo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7009C-46C3-4966-AC27-22893589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9EA8B5-43EB-4883-BA28-C99D57246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8966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9DD69C-EEB9-4A95-B1D1-09B5D68011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F336E7-DAB8-4947-B760-69E2E2F02E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652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Zubehör, Halskettchen enthält.&#10;&#10;Automatisch generierte Beschreibung">
            <a:extLst>
              <a:ext uri="{FF2B5EF4-FFF2-40B4-BE49-F238E27FC236}">
                <a16:creationId xmlns:a16="http://schemas.microsoft.com/office/drawing/2014/main" id="{BBAFC846-A5C9-4AD4-AF7F-1EED837898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1"/>
            <a:ext cx="12195713" cy="685800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8A98B3E-625C-4A21-9166-A7F0829AF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0674" y="2336800"/>
            <a:ext cx="9144000" cy="1487487"/>
          </a:xfrm>
        </p:spPr>
        <p:txBody>
          <a:bodyPr>
            <a:normAutofit/>
          </a:bodyPr>
          <a:lstStyle/>
          <a:p>
            <a:r>
              <a:rPr lang="de-DE" sz="8000" dirty="0">
                <a:solidFill>
                  <a:schemeClr val="accent4">
                    <a:lumMod val="75000"/>
                  </a:schemeClr>
                </a:solidFill>
              </a:rPr>
              <a:t>Risikogene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FADA754-5453-4CC2-BA7B-5FD39D76B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1619" y="4000501"/>
            <a:ext cx="1528762" cy="323850"/>
          </a:xfrm>
        </p:spPr>
        <p:txBody>
          <a:bodyPr>
            <a:normAutofit fontScale="92500"/>
          </a:bodyPr>
          <a:lstStyle/>
          <a:p>
            <a:r>
              <a:rPr lang="de-DE" sz="1600" dirty="0">
                <a:solidFill>
                  <a:schemeClr val="accent4">
                    <a:lumMod val="75000"/>
                  </a:schemeClr>
                </a:solidFill>
              </a:rPr>
              <a:t>Von Florian Ehler</a:t>
            </a:r>
          </a:p>
        </p:txBody>
      </p:sp>
    </p:spTree>
    <p:extLst>
      <p:ext uri="{BB962C8B-B14F-4D97-AF65-F5344CB8AC3E}">
        <p14:creationId xmlns:p14="http://schemas.microsoft.com/office/powerpoint/2010/main" val="3878036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51AD9E-48C8-4C39-BCE6-94939A5C2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65" y="1471609"/>
            <a:ext cx="6002110" cy="1495425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Inhalt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373590-E53E-43EB-8302-69DB0109E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65" y="2924865"/>
            <a:ext cx="6002110" cy="203376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 Was sind Risikogene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Forschung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Beispielkrankheiten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Fragen</a:t>
            </a:r>
          </a:p>
        </p:txBody>
      </p:sp>
      <p:pic>
        <p:nvPicPr>
          <p:cNvPr id="5" name="Inhaltsplatzhalter 4" descr="Ein Bild, das Pfeil enthält.&#10;&#10;Automatisch generierte Beschreibung">
            <a:extLst>
              <a:ext uri="{FF2B5EF4-FFF2-40B4-BE49-F238E27FC236}">
                <a16:creationId xmlns:a16="http://schemas.microsoft.com/office/drawing/2014/main" id="{0DE61C55-13AE-4D53-BDC0-9E6FCD233F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8311" b="1"/>
          <a:stretch/>
        </p:blipFill>
        <p:spPr>
          <a:xfrm rot="5400000">
            <a:off x="3469583" y="932720"/>
            <a:ext cx="6858000" cy="49925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1035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6E4183-AFE6-4743-950F-7CB70C88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Definition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B27FEB-A0AC-41F7-9423-F0D98E450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Krankheitsauslöser</a:t>
            </a:r>
          </a:p>
          <a:p>
            <a:r>
              <a:rPr lang="de-DE" sz="2400" dirty="0">
                <a:solidFill>
                  <a:schemeClr val="bg1"/>
                </a:solidFill>
              </a:rPr>
              <a:t>Risikogene können durch Strahlung „entstehen“ oder vererbt werden</a:t>
            </a:r>
          </a:p>
          <a:p>
            <a:r>
              <a:rPr lang="de-DE" sz="2400" dirty="0">
                <a:solidFill>
                  <a:schemeClr val="bg1"/>
                </a:solidFill>
              </a:rPr>
              <a:t>Ganzes Bündel oder einzelne</a:t>
            </a:r>
          </a:p>
          <a:p>
            <a:r>
              <a:rPr lang="de-DE" sz="2400" dirty="0">
                <a:solidFill>
                  <a:schemeClr val="bg1"/>
                </a:solidFill>
              </a:rPr>
              <a:t>Einzelne kaum Erhöhung Gruppen merkliche Erhöhung</a:t>
            </a:r>
          </a:p>
          <a:p>
            <a:r>
              <a:rPr lang="de-DE" sz="2400" dirty="0">
                <a:solidFill>
                  <a:schemeClr val="bg1"/>
                </a:solidFill>
              </a:rPr>
              <a:t>Risikogen nicht zwingend Schicksal</a:t>
            </a:r>
          </a:p>
          <a:p>
            <a:r>
              <a:rPr lang="de-DE" sz="2400" dirty="0">
                <a:solidFill>
                  <a:schemeClr val="bg1"/>
                </a:solidFill>
              </a:rPr>
              <a:t>Epigenetik: Gene an- und ausschalten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36492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417EA-F570-45E7-8BC0-862EDA5B4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Beispiel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3BB334-CEE1-48F0-9634-9C5CDE4D9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>
                <a:solidFill>
                  <a:schemeClr val="bg1"/>
                </a:solidFill>
              </a:rPr>
              <a:t>Migräne</a:t>
            </a:r>
          </a:p>
          <a:p>
            <a:r>
              <a:rPr lang="de-DE" sz="2400" dirty="0">
                <a:solidFill>
                  <a:schemeClr val="bg1"/>
                </a:solidFill>
              </a:rPr>
              <a:t>Verschiedene Auslöser</a:t>
            </a:r>
          </a:p>
          <a:p>
            <a:r>
              <a:rPr lang="de-DE" sz="2400" dirty="0">
                <a:solidFill>
                  <a:schemeClr val="bg1"/>
                </a:solidFill>
              </a:rPr>
              <a:t>Kann über Gene vererbt werden</a:t>
            </a:r>
          </a:p>
          <a:p>
            <a:r>
              <a:rPr lang="de-DE" sz="2400" dirty="0">
                <a:solidFill>
                  <a:schemeClr val="bg1"/>
                </a:solidFill>
              </a:rPr>
              <a:t>In verschiedenen Bereichen wie z.B. Regulierung </a:t>
            </a:r>
            <a:r>
              <a:rPr lang="de-DE" sz="2400" dirty="0" err="1">
                <a:solidFill>
                  <a:schemeClr val="bg1"/>
                </a:solidFill>
              </a:rPr>
              <a:t>neuronalischer</a:t>
            </a:r>
            <a:r>
              <a:rPr lang="de-DE" sz="2400" dirty="0">
                <a:solidFill>
                  <a:schemeClr val="bg1"/>
                </a:solidFill>
              </a:rPr>
              <a:t> Schaltungen</a:t>
            </a:r>
          </a:p>
        </p:txBody>
      </p:sp>
    </p:spTree>
    <p:extLst>
      <p:ext uri="{BB962C8B-B14F-4D97-AF65-F5344CB8AC3E}">
        <p14:creationId xmlns:p14="http://schemas.microsoft.com/office/powerpoint/2010/main" val="46931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7CBD8-171E-423E-A8F3-497C5B944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Forschung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71D135-EF66-4508-A7DB-AD8D10163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Epigenetik</a:t>
            </a:r>
          </a:p>
          <a:p>
            <a:r>
              <a:rPr lang="de-DE" sz="2400" dirty="0">
                <a:solidFill>
                  <a:schemeClr val="bg1"/>
                </a:solidFill>
              </a:rPr>
              <a:t>Risikogen ist nicht zwingend Krankheit</a:t>
            </a:r>
          </a:p>
          <a:p>
            <a:r>
              <a:rPr lang="de-DE" sz="2400" dirty="0">
                <a:solidFill>
                  <a:schemeClr val="bg1"/>
                </a:solidFill>
              </a:rPr>
              <a:t>Ein Risikogen kann bei vielen Krankheiten beteiligt sein</a:t>
            </a:r>
          </a:p>
          <a:p>
            <a:r>
              <a:rPr lang="de-DE" sz="2400" dirty="0">
                <a:solidFill>
                  <a:schemeClr val="bg1"/>
                </a:solidFill>
              </a:rPr>
              <a:t>Man entdeckt immer neue Risikogene</a:t>
            </a:r>
          </a:p>
          <a:p>
            <a:r>
              <a:rPr lang="de-DE" sz="2400" dirty="0">
                <a:solidFill>
                  <a:schemeClr val="bg1"/>
                </a:solidFill>
              </a:rPr>
              <a:t>Noch viel unbekanntes</a:t>
            </a:r>
          </a:p>
        </p:txBody>
      </p:sp>
    </p:spTree>
    <p:extLst>
      <p:ext uri="{BB962C8B-B14F-4D97-AF65-F5344CB8AC3E}">
        <p14:creationId xmlns:p14="http://schemas.microsoft.com/office/powerpoint/2010/main" val="29263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60E6FA-1483-438D-B753-EC3FA9BF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Beispielkrankheiten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D84DFE-6077-4DC3-803B-8ED855004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solidFill>
                  <a:schemeClr val="bg1"/>
                </a:solidFill>
              </a:rPr>
              <a:t>Risikogene können auslösen: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Migräne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Herzinfarkt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Parkinson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Diabetes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Übergewicht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Alzheimer</a:t>
            </a:r>
          </a:p>
          <a:p>
            <a:pPr lvl="8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Depressionen</a:t>
            </a:r>
          </a:p>
        </p:txBody>
      </p:sp>
    </p:spTree>
    <p:extLst>
      <p:ext uri="{BB962C8B-B14F-4D97-AF65-F5344CB8AC3E}">
        <p14:creationId xmlns:p14="http://schemas.microsoft.com/office/powerpoint/2010/main" val="427284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9E80F6F-CF09-4594-A358-0C3238791871}"/>
              </a:ext>
            </a:extLst>
          </p:cNvPr>
          <p:cNvSpPr txBox="1"/>
          <p:nvPr/>
        </p:nvSpPr>
        <p:spPr>
          <a:xfrm>
            <a:off x="1614487" y="1851645"/>
            <a:ext cx="896302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9900" dirty="0">
                <a:solidFill>
                  <a:schemeClr val="bg1"/>
                </a:solidFill>
              </a:rPr>
              <a:t>FRAGEN</a:t>
            </a:r>
          </a:p>
        </p:txBody>
      </p:sp>
    </p:spTree>
    <p:extLst>
      <p:ext uri="{BB962C8B-B14F-4D97-AF65-F5344CB8AC3E}">
        <p14:creationId xmlns:p14="http://schemas.microsoft.com/office/powerpoint/2010/main" val="336510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BE6761-5CE9-42B5-8CAF-3F5C7A23D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1652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dirty="0">
                <a:solidFill>
                  <a:schemeClr val="bg1"/>
                </a:solidFill>
              </a:rPr>
              <a:t>Quellen</a:t>
            </a: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br>
              <a:rPr lang="de-DE" dirty="0">
                <a:solidFill>
                  <a:schemeClr val="bg1"/>
                </a:solidFill>
              </a:rPr>
            </a:br>
            <a:r>
              <a:rPr lang="de-DE" sz="180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Gene und Krankheiten - </a:t>
            </a:r>
            <a:r>
              <a:rPr lang="de-DE" sz="1800" u="sng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NetDoktor</a:t>
            </a:r>
            <a:br>
              <a:rPr lang="de-DE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Risikogene: Es ist kompliziert | PZ – Pharmazeutische Zeitung (pharmazeutische-zeitung.de)</a:t>
            </a:r>
            <a:br>
              <a:rPr lang="de-DE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Migräne: Beschreibung, Formen, Symptome, Ursachen - </a:t>
            </a:r>
            <a:r>
              <a:rPr lang="de-DE" sz="1800" u="sng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NetDoktor</a:t>
            </a:r>
            <a:br>
              <a:rPr lang="de-DE" dirty="0">
                <a:solidFill>
                  <a:schemeClr val="bg1"/>
                </a:solidFill>
              </a:rPr>
            </a:b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914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43438BA-1FFB-4589-8F82-03CCB4E7D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936173C-5F04-42C9-8EE9-A44121969D9F}"/>
              </a:ext>
            </a:extLst>
          </p:cNvPr>
          <p:cNvSpPr txBox="1"/>
          <p:nvPr/>
        </p:nvSpPr>
        <p:spPr>
          <a:xfrm>
            <a:off x="8770208" y="5677240"/>
            <a:ext cx="2678249" cy="30777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de-DE" sz="700" dirty="0">
                <a:solidFill>
                  <a:srgbClr val="FFFFFF"/>
                </a:solidFill>
              </a:rPr>
              <a:t>"</a:t>
            </a:r>
            <a:r>
              <a:rPr lang="de-DE" sz="700" dirty="0">
                <a:solidFill>
                  <a:srgbClr val="FFFFFF"/>
                </a:solidFill>
                <a:hlinkClick r:id="rId3" tooltip="http://blogs.sussex.ac.uk/tel/2017/09/26/fun-online-quizzing-kahoo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Dieses Foto</a:t>
            </a:r>
            <a:r>
              <a:rPr lang="de-DE" sz="700" dirty="0">
                <a:solidFill>
                  <a:srgbClr val="FFFFFF"/>
                </a:solidFill>
              </a:rPr>
              <a:t>" von Unbekannter Autor ist lizenziert gemäß </a:t>
            </a:r>
            <a:r>
              <a:rPr lang="de-DE" sz="700" dirty="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de-DE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4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Breitbild</PresentationFormat>
  <Paragraphs>37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</vt:lpstr>
      <vt:lpstr>PowerPoint-Präsentation</vt:lpstr>
      <vt:lpstr>PowerPoint-Präsentation</vt:lpstr>
      <vt:lpstr>Risikogene</vt:lpstr>
      <vt:lpstr>Inhalt</vt:lpstr>
      <vt:lpstr>Definition</vt:lpstr>
      <vt:lpstr>Beispiel</vt:lpstr>
      <vt:lpstr>Forschung</vt:lpstr>
      <vt:lpstr>Beispielkrankheiten</vt:lpstr>
      <vt:lpstr>PowerPoint-Präsentation</vt:lpstr>
      <vt:lpstr>Quellen      Gene und Krankheiten - NetDoktor Risikogene: Es ist kompliziert | PZ – Pharmazeutische Zeitung (pharmazeutische-zeitung.de) Migräne: Beschreibung, Formen, Symptome, Ursachen - NetDoktor 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Volker</dc:creator>
  <cp:lastModifiedBy>Volker</cp:lastModifiedBy>
  <cp:revision>10</cp:revision>
  <dcterms:created xsi:type="dcterms:W3CDTF">2020-12-01T15:27:48Z</dcterms:created>
  <dcterms:modified xsi:type="dcterms:W3CDTF">2020-12-12T14:07:34Z</dcterms:modified>
</cp:coreProperties>
</file>