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1D5CC-E9AC-4098-97DB-875D6F41EF8D}" v="2" dt="2021-03-11T15:56:41.639"/>
    <p1510:client id="{2276421C-C287-4745-96FA-8E6A6A3747CC}" v="1" dt="2021-03-11T17:22:51.182"/>
    <p1510:client id="{4A57D47E-E2E8-417C-9E14-AAA9260E0A92}" v="4" dt="2021-03-12T13:48:53.462"/>
    <p1510:client id="{4ADD9695-8B02-40DA-AC68-3B8B862B8926}" v="34" dt="2021-03-11T16:28:09.484"/>
    <p1510:client id="{4E911CD0-8F99-436D-A815-275B062962BD}" v="10" dt="2021-03-11T16:16:36.143"/>
    <p1510:client id="{4F986BF8-0BAC-4E16-95C6-C42B23C0494C}" v="1" dt="2021-03-11T17:06:12.142"/>
    <p1510:client id="{766EDC53-E83D-4924-B25C-879D038376EC}" v="1" dt="2021-03-12T13:04:08.457"/>
    <p1510:client id="{78C9EB92-5970-4F08-819B-7A19F5BFB494}" v="257" dt="2021-03-11T20:30:56.535"/>
    <p1510:client id="{8AF77E08-835E-487F-9F30-702FCACCE559}" v="10" dt="2021-03-11T16:24:26.698"/>
    <p1510:client id="{A1CB2833-4545-429E-9CBA-3FE9D705AD7B}" v="7" dt="2021-03-12T10:16:33.751"/>
    <p1510:client id="{B60F2595-852F-47F9-B14F-2C7E7654F76A}" v="93" dt="2021-03-12T13:49:41.541"/>
    <p1510:client id="{CE8207D6-0A8C-4292-A0D3-C5FDB7149735}" v="55" dt="2021-03-11T16:56:07.528"/>
    <p1510:client id="{F7B8D54F-DADD-40B8-A896-DF8432EF90A4}" v="2" dt="2021-03-12T13:20:07.9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046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8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9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80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92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51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3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7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9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868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79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8240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63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82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1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6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exagonales_Prisma.sv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in-lernen.at/mathematik/formelsammlung/prismen/5361-regelmaessiges-sechsseitiges-prisma-formeln" TargetMode="External"/><Relationship Id="rId2" Type="http://schemas.openxmlformats.org/officeDocument/2006/relationships/hyperlink" Target="https://cdncontribute.geeksforgeeks.org/wp-content/uploads/hexagonal-prism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ressel.com/content/images/product/817659_1_xn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5E7EC5-7BE4-6649-BEA7-C75F7531E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286" y="4052857"/>
            <a:ext cx="8288035" cy="1095059"/>
          </a:xfrm>
        </p:spPr>
        <p:txBody>
          <a:bodyPr>
            <a:normAutofit/>
          </a:bodyPr>
          <a:lstStyle/>
          <a:p>
            <a:pPr algn="l"/>
            <a:r>
              <a:rPr lang="de-DE" sz="4800" u="sng"/>
              <a:t>Amicelli-Verpackung</a:t>
            </a:r>
            <a:r>
              <a:rPr lang="de-DE" sz="4800"/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0F027B3-1AAE-B54A-A5B3-C54D73D48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3907" y="5063959"/>
            <a:ext cx="8288035" cy="471488"/>
          </a:xfrm>
        </p:spPr>
        <p:txBody>
          <a:bodyPr>
            <a:normAutofit/>
          </a:bodyPr>
          <a:lstStyle/>
          <a:p>
            <a:pPr algn="l"/>
            <a:r>
              <a:rPr lang="de-DE"/>
              <a:t>von Sina Burgmer, Florian Ehler und Fabienne Blodt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D835D416-8E9B-E640-BDCC-D785858BBF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9" t="22109" r="50774" b="54459"/>
          <a:stretch/>
        </p:blipFill>
        <p:spPr>
          <a:xfrm>
            <a:off x="1289564" y="609600"/>
            <a:ext cx="3087869" cy="328621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1721DB1-87C2-1649-AECD-7F33EBACC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243" y="609600"/>
            <a:ext cx="3365321" cy="336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99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E92AFA22-0F27-584F-B113-770B91081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de-DE"/>
              <a:t>Gliederung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DCB248-DED9-6346-B84A-0413FDD60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de-DE"/>
              <a:t>Oberflächeninhalt und Volumen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de-DE"/>
              <a:t>Materialverbrauch 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de-DE" err="1">
                <a:cs typeface="Calibri" panose="020F0502020204030204"/>
              </a:rPr>
              <a:t>Extremwertaufgabe</a:t>
            </a:r>
            <a:endParaRPr lang="de-DE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de-DE">
                <a:cs typeface="Calibri" panose="020F0502020204030204"/>
              </a:rPr>
              <a:t>Die </a:t>
            </a:r>
            <a:r>
              <a:rPr lang="de-DE"/>
              <a:t>handelsübliche Verpackung </a:t>
            </a:r>
            <a:endParaRPr lang="de-DE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endParaRPr lang="de-DE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560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D98D0-4C27-974E-89C7-486FC0E6D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Oberflächeninhalt und Volumen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83AD279B-9294-48C7-B548-6D6660FFA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17386" y="978932"/>
            <a:ext cx="2770074" cy="350688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A08799C-537B-4651-BCCE-3303329579BD}"/>
              </a:ext>
            </a:extLst>
          </p:cNvPr>
          <p:cNvSpPr txBox="1"/>
          <p:nvPr/>
        </p:nvSpPr>
        <p:spPr>
          <a:xfrm rot="240000">
            <a:off x="7534735" y="4228230"/>
            <a:ext cx="35634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sz="2000"/>
              <a:t>a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4DD5260-75EE-4246-9F41-CE18F326DE2C}"/>
              </a:ext>
            </a:extLst>
          </p:cNvPr>
          <p:cNvSpPr txBox="1"/>
          <p:nvPr/>
        </p:nvSpPr>
        <p:spPr>
          <a:xfrm>
            <a:off x="8430631" y="2838774"/>
            <a:ext cx="5069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/>
              <a:t>h</a:t>
            </a:r>
          </a:p>
        </p:txBody>
      </p:sp>
      <p:pic>
        <p:nvPicPr>
          <p:cNvPr id="4" name="Grafik 4" descr="Ein Bild, das Text, Volleyball enthält.&#10;&#10;Beschreibung automatisch generiert.">
            <a:extLst>
              <a:ext uri="{FF2B5EF4-FFF2-40B4-BE49-F238E27FC236}">
                <a16:creationId xmlns:a16="http://schemas.microsoft.com/office/drawing/2014/main" id="{61EA0054-FBB7-4171-AE1E-11F8B0C07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859" y="4640282"/>
            <a:ext cx="5390707" cy="1892032"/>
          </a:xfrm>
          <a:prstGeom prst="rect">
            <a:avLst/>
          </a:prstGeom>
        </p:spPr>
      </p:pic>
      <p:pic>
        <p:nvPicPr>
          <p:cNvPr id="5" name="Grafik 6" descr="Ein Bild, das Text enthält.&#10;&#10;Beschreibung automatisch generiert.">
            <a:extLst>
              <a:ext uri="{FF2B5EF4-FFF2-40B4-BE49-F238E27FC236}">
                <a16:creationId xmlns:a16="http://schemas.microsoft.com/office/drawing/2014/main" id="{BA34E47D-5252-4141-B3DF-F3BA2485C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99" y="1461452"/>
            <a:ext cx="4411133" cy="479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36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87F0F-DD4C-C244-B6B6-0D9105685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09" y="609600"/>
            <a:ext cx="4276692" cy="1320800"/>
          </a:xfrm>
        </p:spPr>
        <p:txBody>
          <a:bodyPr anchor="ctr">
            <a:normAutofit/>
          </a:bodyPr>
          <a:lstStyle/>
          <a:p>
            <a:r>
              <a:rPr lang="de-DE"/>
              <a:t>Materialverbrauch 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9DEE17A9-DABE-5B47-966B-6DA63619BC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903" r="50000" b="52610"/>
          <a:stretch/>
        </p:blipFill>
        <p:spPr>
          <a:xfrm>
            <a:off x="803878" y="1129497"/>
            <a:ext cx="3861905" cy="4435958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D46592-BD04-AF40-BEF2-0AC5ADF2E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5823" y="2160589"/>
            <a:ext cx="4285176" cy="3768573"/>
          </a:xfrm>
        </p:spPr>
        <p:txBody>
          <a:bodyPr>
            <a:normAutofit/>
          </a:bodyPr>
          <a:lstStyle/>
          <a:p>
            <a:r>
              <a:rPr lang="de-DE"/>
              <a:t>Einzelverpackung jedes </a:t>
            </a:r>
            <a:r>
              <a:rPr lang="de-DE" err="1"/>
              <a:t>Amicelli-Sticks</a:t>
            </a:r>
            <a:endParaRPr lang="de-DE"/>
          </a:p>
          <a:p>
            <a:r>
              <a:rPr lang="de-DE"/>
              <a:t>Klebelaschen</a:t>
            </a:r>
          </a:p>
          <a:p>
            <a:r>
              <a:rPr lang="de-DE"/>
              <a:t>Lasche zum nachträglichen schließen</a:t>
            </a:r>
          </a:p>
        </p:txBody>
      </p:sp>
    </p:spTree>
    <p:extLst>
      <p:ext uri="{BB962C8B-B14F-4D97-AF65-F5344CB8AC3E}">
        <p14:creationId xmlns:p14="http://schemas.microsoft.com/office/powerpoint/2010/main" val="47956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751E0-D81E-6540-90F8-9120F1B0B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Extremwertaufgabe</a:t>
            </a:r>
          </a:p>
        </p:txBody>
      </p:sp>
      <p:pic>
        <p:nvPicPr>
          <p:cNvPr id="7" name="Grafik 7">
            <a:extLst>
              <a:ext uri="{FF2B5EF4-FFF2-40B4-BE49-F238E27FC236}">
                <a16:creationId xmlns:a16="http://schemas.microsoft.com/office/drawing/2014/main" id="{50C87048-C51C-5746-A9B6-4797DFFFD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95"/>
          <a:stretch/>
        </p:blipFill>
        <p:spPr>
          <a:xfrm>
            <a:off x="5307809" y="1254570"/>
            <a:ext cx="4112635" cy="2798318"/>
          </a:xfrm>
          <a:prstGeom prst="rect">
            <a:avLst/>
          </a:prstGeom>
        </p:spPr>
      </p:pic>
      <p:pic>
        <p:nvPicPr>
          <p:cNvPr id="10" name="Grafik 10">
            <a:extLst>
              <a:ext uri="{FF2B5EF4-FFF2-40B4-BE49-F238E27FC236}">
                <a16:creationId xmlns:a16="http://schemas.microsoft.com/office/drawing/2014/main" id="{3DA39594-0A43-B243-A737-88C4A539A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8" y="1498601"/>
            <a:ext cx="4843995" cy="4676775"/>
          </a:xfrm>
        </p:spPr>
      </p:pic>
      <p:pic>
        <p:nvPicPr>
          <p:cNvPr id="11" name="Grafik 11">
            <a:extLst>
              <a:ext uri="{FF2B5EF4-FFF2-40B4-BE49-F238E27FC236}">
                <a16:creationId xmlns:a16="http://schemas.microsoft.com/office/drawing/2014/main" id="{7BD03E6B-9D6B-874E-B456-DCB03CCFD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565" y="4241947"/>
            <a:ext cx="4148129" cy="183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48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52095B2-EC8F-4FC6-A0DF-52D7E6E1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Graph zur Extremwertaufgabe</a:t>
            </a: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C9277E0-CB16-4E20-AFCE-9748E9C65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023" t="8838" r="4665" b="4092"/>
          <a:stretch/>
        </p:blipFill>
        <p:spPr>
          <a:xfrm>
            <a:off x="856542" y="1556540"/>
            <a:ext cx="3762324" cy="422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7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C60B38-B644-4748-80F6-3C43227C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de-DE"/>
              <a:t>Die handelsübliche Verpackung 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91030BC4-DF45-AF4F-8E6D-3EAC0C4448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3450920"/>
              </p:ext>
            </p:extLst>
          </p:nvPr>
        </p:nvGraphicFramePr>
        <p:xfrm>
          <a:off x="677863" y="2188868"/>
          <a:ext cx="8596313" cy="3824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8726">
                  <a:extLst>
                    <a:ext uri="{9D8B030D-6E8A-4147-A177-3AD203B41FA5}">
                      <a16:colId xmlns:a16="http://schemas.microsoft.com/office/drawing/2014/main" val="3452039554"/>
                    </a:ext>
                  </a:extLst>
                </a:gridCol>
                <a:gridCol w="4197587">
                  <a:extLst>
                    <a:ext uri="{9D8B030D-6E8A-4147-A177-3AD203B41FA5}">
                      <a16:colId xmlns:a16="http://schemas.microsoft.com/office/drawing/2014/main" val="373165170"/>
                    </a:ext>
                  </a:extLst>
                </a:gridCol>
              </a:tblGrid>
              <a:tr h="561899">
                <a:tc>
                  <a:txBody>
                    <a:bodyPr/>
                    <a:lstStyle/>
                    <a:p>
                      <a:r>
                        <a:rPr lang="de-DE" sz="2600"/>
                        <a:t>Vorteile </a:t>
                      </a:r>
                    </a:p>
                  </a:txBody>
                  <a:tcPr marL="132526" marR="132526" marT="66263" marB="66263"/>
                </a:tc>
                <a:tc>
                  <a:txBody>
                    <a:bodyPr/>
                    <a:lstStyle/>
                    <a:p>
                      <a:r>
                        <a:rPr lang="de-DE" sz="2600"/>
                        <a:t>Nachteile </a:t>
                      </a:r>
                    </a:p>
                  </a:txBody>
                  <a:tcPr marL="132526" marR="132526" marT="66263" marB="66263"/>
                </a:tc>
                <a:extLst>
                  <a:ext uri="{0D108BD9-81ED-4DB2-BD59-A6C34878D82A}">
                    <a16:rowId xmlns:a16="http://schemas.microsoft.com/office/drawing/2014/main" val="1975487679"/>
                  </a:ext>
                </a:extLst>
              </a:tr>
              <a:tr h="1350540">
                <a:tc>
                  <a:txBody>
                    <a:bodyPr/>
                    <a:lstStyle/>
                    <a:p>
                      <a:r>
                        <a:rPr lang="de-DE" sz="2600"/>
                        <a:t>Schutz vor Verunreinigung (z.B. Bakterien, Schmutz etc.)</a:t>
                      </a:r>
                    </a:p>
                  </a:txBody>
                  <a:tcPr marL="132526" marR="132526" marT="66263" marB="66263"/>
                </a:tc>
                <a:tc>
                  <a:txBody>
                    <a:bodyPr/>
                    <a:lstStyle/>
                    <a:p>
                      <a:r>
                        <a:rPr lang="de-DE" sz="2600"/>
                        <a:t>Schädlich für die Umwelt (schwer abbaubar)</a:t>
                      </a:r>
                    </a:p>
                  </a:txBody>
                  <a:tcPr marL="132526" marR="132526" marT="66263" marB="66263"/>
                </a:tc>
                <a:extLst>
                  <a:ext uri="{0D108BD9-81ED-4DB2-BD59-A6C34878D82A}">
                    <a16:rowId xmlns:a16="http://schemas.microsoft.com/office/drawing/2014/main" val="1550081647"/>
                  </a:ext>
                </a:extLst>
              </a:tr>
              <a:tr h="956220">
                <a:tc>
                  <a:txBody>
                    <a:bodyPr/>
                    <a:lstStyle/>
                    <a:p>
                      <a:r>
                        <a:rPr lang="de-DE" sz="2600"/>
                        <a:t>Längere Haltbarkeit </a:t>
                      </a:r>
                    </a:p>
                  </a:txBody>
                  <a:tcPr marL="132526" marR="132526" marT="66263" marB="66263"/>
                </a:tc>
                <a:tc>
                  <a:txBody>
                    <a:bodyPr/>
                    <a:lstStyle/>
                    <a:p>
                      <a:r>
                        <a:rPr lang="de-DE" sz="2600"/>
                        <a:t>Plastikverschwendung (doppelt eingepackt)</a:t>
                      </a:r>
                    </a:p>
                  </a:txBody>
                  <a:tcPr marL="132526" marR="132526" marT="66263" marB="66263"/>
                </a:tc>
                <a:extLst>
                  <a:ext uri="{0D108BD9-81ED-4DB2-BD59-A6C34878D82A}">
                    <a16:rowId xmlns:a16="http://schemas.microsoft.com/office/drawing/2014/main" val="295107443"/>
                  </a:ext>
                </a:extLst>
              </a:tr>
              <a:tr h="956220">
                <a:tc>
                  <a:txBody>
                    <a:bodyPr/>
                    <a:lstStyle/>
                    <a:p>
                      <a:r>
                        <a:rPr lang="de-DE" sz="2600"/>
                        <a:t>Ansprechendes, handliches Design</a:t>
                      </a:r>
                    </a:p>
                  </a:txBody>
                  <a:tcPr marL="132526" marR="132526" marT="66263" marB="66263"/>
                </a:tc>
                <a:tc>
                  <a:txBody>
                    <a:bodyPr/>
                    <a:lstStyle/>
                    <a:p>
                      <a:r>
                        <a:rPr lang="de-DE" sz="2600"/>
                        <a:t>Fällt für eigentlichen Inhalt zu groß aus</a:t>
                      </a:r>
                    </a:p>
                  </a:txBody>
                  <a:tcPr marL="132526" marR="132526" marT="66263" marB="66263"/>
                </a:tc>
                <a:extLst>
                  <a:ext uri="{0D108BD9-81ED-4DB2-BD59-A6C34878D82A}">
                    <a16:rowId xmlns:a16="http://schemas.microsoft.com/office/drawing/2014/main" val="34222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683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091E01-8E42-4167-82DA-2B9A2055C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934" y="2675467"/>
            <a:ext cx="8596668" cy="1507066"/>
          </a:xfrm>
        </p:spPr>
        <p:txBody>
          <a:bodyPr>
            <a:noAutofit/>
          </a:bodyPr>
          <a:lstStyle/>
          <a:p>
            <a:pPr algn="ctr"/>
            <a:r>
              <a:rPr lang="de-DE" sz="8800"/>
              <a:t>Fragen</a:t>
            </a:r>
          </a:p>
        </p:txBody>
      </p:sp>
    </p:spTree>
    <p:extLst>
      <p:ext uri="{BB962C8B-B14F-4D97-AF65-F5344CB8AC3E}">
        <p14:creationId xmlns:p14="http://schemas.microsoft.com/office/powerpoint/2010/main" val="2275995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B6EEF-0F2D-4837-90F1-95CA243CB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Quellenangabe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212746-76EC-417B-B116-C0EADF7F5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de-DE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https://cdncontribute.geeksforgeeks.org/wp-content/uploads/hexagonal-prism.png</a:t>
            </a:r>
            <a:r>
              <a:rPr lang="de-DE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(11.03.2021)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de-DE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https://www.mein-lernen.at/mathematik/formelsammlung/prismen/5361-regelmaessiges-sechsseitiges-prisma-formeln</a:t>
            </a:r>
            <a:r>
              <a:rPr lang="de-DE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(11.03.2021)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de-DE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https://www.pressel.com/content/images/product/817659_1_xnl.jpg</a:t>
            </a:r>
            <a:r>
              <a:rPr lang="de-DE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(11.03.2021)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de-DE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7622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Breitbild</PresentationFormat>
  <Slides>9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Facet</vt:lpstr>
      <vt:lpstr>Amicelli-Verpackung </vt:lpstr>
      <vt:lpstr>Gliederung</vt:lpstr>
      <vt:lpstr>Oberflächeninhalt und Volumen</vt:lpstr>
      <vt:lpstr>Materialverbrauch </vt:lpstr>
      <vt:lpstr>Extremwertaufgabe</vt:lpstr>
      <vt:lpstr>Graph zur Extremwertaufgabe</vt:lpstr>
      <vt:lpstr>Die handelsübliche Verpackung </vt:lpstr>
      <vt:lpstr>Fragen</vt:lpstr>
      <vt:lpstr>Quellenangabe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</dc:title>
  <dc:creator>15061204</dc:creator>
  <cp:revision>2</cp:revision>
  <dcterms:created xsi:type="dcterms:W3CDTF">2021-03-08T14:52:15Z</dcterms:created>
  <dcterms:modified xsi:type="dcterms:W3CDTF">2021-03-23T15:17:31Z</dcterms:modified>
</cp:coreProperties>
</file>