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wav" ContentType="audio/x-wav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  <p:sldId id="259" r:id="rId3"/>
  </p:sldIdLst>
  <p:sldSz cx="12192000" cy="6858000"/>
  <p:notesSz cx="6858000" cy="9144000"/>
  <p:custDataLst>
    <p:tags r:id="rId4"/>
  </p:custDataLst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65" d="100"/>
          <a:sy n="65" d="100"/>
        </p:scale>
        <p:origin x="78" y="22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tags" Target="tags/tag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408179-A335-4366-A3AF-C556FFEF5D5D}" type="datetimeFigureOut">
              <a:rPr lang="de-DE" smtClean="0"/>
              <a:t>27.01.2020</a:t>
            </a:fld>
            <a:endParaRPr 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70C7A6-82CA-471C-A680-3B57F42ED599}" type="slidenum">
              <a:rPr lang="de-DE" smtClean="0"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8445093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408179-A335-4366-A3AF-C556FFEF5D5D}" type="datetimeFigureOut">
              <a:rPr lang="de-DE" smtClean="0"/>
              <a:t>27.01.2020</a:t>
            </a:fld>
            <a:endParaRPr 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70C7A6-82CA-471C-A680-3B57F42ED599}" type="slidenum">
              <a:rPr lang="de-DE" smtClean="0"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6858833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408179-A335-4366-A3AF-C556FFEF5D5D}" type="datetimeFigureOut">
              <a:rPr lang="de-DE" smtClean="0"/>
              <a:t>27.01.2020</a:t>
            </a:fld>
            <a:endParaRPr 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70C7A6-82CA-471C-A680-3B57F42ED599}" type="slidenum">
              <a:rPr lang="de-DE" smtClean="0"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6970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408179-A335-4366-A3AF-C556FFEF5D5D}" type="datetimeFigureOut">
              <a:rPr lang="de-DE" smtClean="0"/>
              <a:t>27.01.2020</a:t>
            </a:fld>
            <a:endParaRPr lang="de-DE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70C7A6-82CA-471C-A680-3B57F42ED599}" type="slidenum">
              <a:rPr lang="de-DE" smtClean="0"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7323927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408179-A335-4366-A3AF-C556FFEF5D5D}" type="datetimeFigureOut">
              <a:rPr lang="de-DE" smtClean="0"/>
              <a:t>27.01.2020</a:t>
            </a:fld>
            <a:endParaRPr lang="de-DE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70C7A6-82CA-471C-A680-3B57F42ED599}" type="slidenum">
              <a:rPr lang="de-DE" smtClean="0"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3973434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408179-A335-4366-A3AF-C556FFEF5D5D}" type="datetimeFigureOut">
              <a:rPr lang="de-DE" smtClean="0"/>
              <a:t>27.01.2020</a:t>
            </a:fld>
            <a:endParaRPr lang="de-DE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70C7A6-82CA-471C-A680-3B57F42ED599}" type="slidenum">
              <a:rPr lang="de-DE" smtClean="0"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1057245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408179-A335-4366-A3AF-C556FFEF5D5D}" type="datetimeFigureOut">
              <a:rPr lang="de-DE" smtClean="0"/>
              <a:t>27.01.2020</a:t>
            </a:fld>
            <a:endParaRPr lang="de-DE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70C7A6-82CA-471C-A680-3B57F42ED599}" type="slidenum">
              <a:rPr lang="de-DE" smtClean="0"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965385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408179-A335-4366-A3AF-C556FFEF5D5D}" type="datetimeFigureOut">
              <a:rPr lang="de-DE" smtClean="0"/>
              <a:t>27.01.2020</a:t>
            </a:fld>
            <a:endParaRPr lang="de-DE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70C7A6-82CA-471C-A680-3B57F42ED599}" type="slidenum">
              <a:rPr lang="de-DE" smtClean="0"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59989830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408179-A335-4366-A3AF-C556FFEF5D5D}" type="datetimeFigureOut">
              <a:rPr lang="de-DE" smtClean="0"/>
              <a:t>27.01.2020</a:t>
            </a:fld>
            <a:endParaRPr lang="de-DE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70C7A6-82CA-471C-A680-3B57F42ED599}" type="slidenum">
              <a:rPr lang="de-DE" smtClean="0"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686578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408179-A335-4366-A3AF-C556FFEF5D5D}" type="datetimeFigureOut">
              <a:rPr lang="de-DE" smtClean="0"/>
              <a:t>27.01.2020</a:t>
            </a:fld>
            <a:endParaRPr 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70C7A6-82CA-471C-A680-3B57F42ED599}" type="slidenum">
              <a:rPr lang="de-DE" smtClean="0"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32188967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408179-A335-4366-A3AF-C556FFEF5D5D}" type="datetimeFigureOut">
              <a:rPr lang="de-DE" smtClean="0"/>
              <a:t>27.01.2020</a:t>
            </a:fld>
            <a:endParaRPr 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70C7A6-82CA-471C-A680-3B57F42ED599}" type="slidenum">
              <a:rPr lang="de-DE" smtClean="0"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7544432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408179-A335-4366-A3AF-C556FFEF5D5D}" type="datetimeFigureOut">
              <a:rPr lang="de-DE" smtClean="0"/>
              <a:t>27.01.2020</a:t>
            </a:fld>
            <a:endParaRPr 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070C7A6-82CA-471C-A680-3B57F42ED599}" type="slidenum">
              <a:rPr lang="de-DE" smtClean="0"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1244770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ags" Target="../tags/tag2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google.com/search?q=mechanical+singularity&amp;client=firefox-b-d&amp;sxsrf=ACYBGNQnT29xYFAxNcA5sDnSoFFuTTq4XQ:1579789493599&amp;source=lnms&amp;tbm=isch&amp;sa=X&amp;ved=2ahUKEwjyyNe89pnnAhXM0aQKHQnvCYEQ_AUoAXoECAwQAw&amp;biw=1366&amp;bih=623#imgrc=0l14UNcWBe959M" TargetMode="External"/><Relationship Id="rId3" Type="http://schemas.openxmlformats.org/officeDocument/2006/relationships/audio" Target="../media/audio1.wav"/><Relationship Id="rId7" Type="http://schemas.openxmlformats.org/officeDocument/2006/relationships/image" Target="../media/image4.jp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3.xml"/><Relationship Id="rId6" Type="http://schemas.openxmlformats.org/officeDocument/2006/relationships/image" Target="../media/image3.jpg"/><Relationship Id="rId5" Type="http://schemas.openxmlformats.org/officeDocument/2006/relationships/image" Target="../media/image2.jpeg"/><Relationship Id="rId4" Type="http://schemas.openxmlformats.org/officeDocument/2006/relationships/image" Target="../media/image1.jpg"/><Relationship Id="rId9" Type="http://schemas.openxmlformats.org/officeDocument/2006/relationships/audio" Target="../media/audio1.wav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hteck 2"/>
          <p:cNvSpPr/>
          <p:nvPr/>
        </p:nvSpPr>
        <p:spPr>
          <a:xfrm>
            <a:off x="-114300" y="-101600"/>
            <a:ext cx="12573000" cy="7124700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>
              <a:solidFill>
                <a:srgbClr val="FF0000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4941850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Grafik 1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07500" y="2263077"/>
            <a:ext cx="2141904" cy="1970552"/>
          </a:xfrm>
          <a:prstGeom prst="rect">
            <a:avLst/>
          </a:prstGeom>
        </p:spPr>
      </p:pic>
      <p:sp>
        <p:nvSpPr>
          <p:cNvPr id="3" name="Rechteck 2"/>
          <p:cNvSpPr/>
          <p:nvPr/>
        </p:nvSpPr>
        <p:spPr>
          <a:xfrm>
            <a:off x="3429000" y="1485900"/>
            <a:ext cx="5270500" cy="10541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3600" dirty="0" err="1" smtClean="0">
                <a:solidFill>
                  <a:schemeClr val="tx1"/>
                </a:solidFill>
                <a:latin typeface="+mj-lt"/>
              </a:rPr>
              <a:t>How</a:t>
            </a:r>
            <a:r>
              <a:rPr lang="de-DE" sz="3600" dirty="0" smtClean="0">
                <a:solidFill>
                  <a:schemeClr val="tx1"/>
                </a:solidFill>
                <a:latin typeface="+mj-lt"/>
              </a:rPr>
              <a:t> A.I. </a:t>
            </a:r>
            <a:r>
              <a:rPr lang="de-DE" sz="3600" dirty="0" err="1" smtClean="0">
                <a:solidFill>
                  <a:schemeClr val="tx1"/>
                </a:solidFill>
                <a:latin typeface="+mj-lt"/>
              </a:rPr>
              <a:t>influences</a:t>
            </a:r>
            <a:r>
              <a:rPr lang="de-DE" sz="3600" dirty="0" smtClean="0">
                <a:solidFill>
                  <a:schemeClr val="tx1"/>
                </a:solidFill>
                <a:latin typeface="+mj-lt"/>
              </a:rPr>
              <a:t> </a:t>
            </a:r>
            <a:r>
              <a:rPr lang="de-DE" sz="3600" dirty="0" err="1" smtClean="0">
                <a:solidFill>
                  <a:schemeClr val="tx1"/>
                </a:solidFill>
                <a:latin typeface="+mj-lt"/>
              </a:rPr>
              <a:t>our</a:t>
            </a:r>
            <a:r>
              <a:rPr lang="de-DE" sz="3600" dirty="0" smtClean="0">
                <a:solidFill>
                  <a:schemeClr val="tx1"/>
                </a:solidFill>
                <a:latin typeface="+mj-lt"/>
              </a:rPr>
              <a:t> </a:t>
            </a:r>
            <a:r>
              <a:rPr lang="de-DE" sz="3600" dirty="0" err="1" smtClean="0">
                <a:solidFill>
                  <a:schemeClr val="tx1"/>
                </a:solidFill>
                <a:latin typeface="+mj-lt"/>
              </a:rPr>
              <a:t>lifes</a:t>
            </a:r>
            <a:endParaRPr lang="de-DE" sz="3600" dirty="0">
              <a:solidFill>
                <a:schemeClr val="tx1"/>
              </a:solidFill>
              <a:latin typeface="+mj-lt"/>
            </a:endParaRPr>
          </a:p>
        </p:txBody>
      </p:sp>
      <p:pic>
        <p:nvPicPr>
          <p:cNvPr id="6" name="Grafik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456" y="1092200"/>
            <a:ext cx="2641144" cy="3352800"/>
          </a:xfrm>
          <a:prstGeom prst="rect">
            <a:avLst/>
          </a:prstGeom>
        </p:spPr>
      </p:pic>
      <p:sp>
        <p:nvSpPr>
          <p:cNvPr id="9" name="Textfeld 8"/>
          <p:cNvSpPr txBox="1"/>
          <p:nvPr/>
        </p:nvSpPr>
        <p:spPr>
          <a:xfrm>
            <a:off x="2932843" y="1832348"/>
            <a:ext cx="5270500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400" dirty="0" smtClean="0"/>
              <a:t>		Contents: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de-DE" dirty="0" smtClean="0"/>
              <a:t>A.I. </a:t>
            </a:r>
            <a:r>
              <a:rPr lang="de-DE" dirty="0" err="1" smtClean="0"/>
              <a:t>definition</a:t>
            </a:r>
            <a:endParaRPr lang="de-DE" dirty="0" smtClean="0"/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de-DE" dirty="0" smtClean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de-DE" dirty="0" err="1" smtClean="0"/>
              <a:t>Some</a:t>
            </a:r>
            <a:r>
              <a:rPr lang="de-DE" dirty="0" smtClean="0"/>
              <a:t> </a:t>
            </a:r>
            <a:r>
              <a:rPr lang="de-DE" dirty="0" err="1" smtClean="0"/>
              <a:t>examples</a:t>
            </a:r>
            <a:r>
              <a:rPr lang="de-DE" dirty="0" smtClean="0"/>
              <a:t> </a:t>
            </a:r>
            <a:r>
              <a:rPr lang="de-DE" dirty="0" err="1" smtClean="0"/>
              <a:t>and</a:t>
            </a:r>
            <a:r>
              <a:rPr lang="de-DE" dirty="0" smtClean="0"/>
              <a:t> </a:t>
            </a:r>
            <a:r>
              <a:rPr lang="de-DE" dirty="0" err="1" smtClean="0"/>
              <a:t>explanations</a:t>
            </a:r>
            <a:endParaRPr lang="de-DE" dirty="0" smtClean="0"/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de-DE" dirty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de-DE" dirty="0" err="1" smtClean="0"/>
              <a:t>Singularity</a:t>
            </a:r>
            <a:endParaRPr lang="de-DE" dirty="0"/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de-DE" dirty="0"/>
          </a:p>
        </p:txBody>
      </p:sp>
      <p:sp>
        <p:nvSpPr>
          <p:cNvPr id="11" name="Textfeld 10"/>
          <p:cNvSpPr txBox="1"/>
          <p:nvPr/>
        </p:nvSpPr>
        <p:spPr>
          <a:xfrm>
            <a:off x="2838450" y="2315388"/>
            <a:ext cx="5803900" cy="2677656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r>
              <a:rPr lang="de-DE" sz="2400" dirty="0" smtClean="0"/>
              <a:t>		A.I. </a:t>
            </a:r>
            <a:r>
              <a:rPr lang="de-DE" sz="2400" dirty="0" err="1" smtClean="0"/>
              <a:t>short</a:t>
            </a:r>
            <a:r>
              <a:rPr lang="de-DE" sz="2400" dirty="0" smtClean="0"/>
              <a:t> </a:t>
            </a:r>
            <a:r>
              <a:rPr lang="de-DE" sz="2400" dirty="0" err="1" smtClean="0"/>
              <a:t>definition</a:t>
            </a:r>
            <a:endParaRPr lang="de-DE" sz="2400" dirty="0" smtClean="0"/>
          </a:p>
          <a:p>
            <a:endParaRPr lang="de-DE" dirty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de-DE" dirty="0" smtClean="0"/>
              <a:t>A.I. </a:t>
            </a:r>
            <a:r>
              <a:rPr lang="de-DE" dirty="0" err="1" smtClean="0"/>
              <a:t>stands</a:t>
            </a:r>
            <a:r>
              <a:rPr lang="de-DE" dirty="0" smtClean="0"/>
              <a:t> for </a:t>
            </a:r>
            <a:r>
              <a:rPr lang="de-DE" dirty="0" err="1" smtClean="0"/>
              <a:t>artificial</a:t>
            </a:r>
            <a:r>
              <a:rPr lang="de-DE" dirty="0" smtClean="0"/>
              <a:t> </a:t>
            </a:r>
            <a:r>
              <a:rPr lang="de-DE" dirty="0" err="1" smtClean="0"/>
              <a:t>intelligence</a:t>
            </a:r>
            <a:endParaRPr lang="de-DE" dirty="0" smtClean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de-DE" dirty="0" err="1"/>
              <a:t>C</a:t>
            </a:r>
            <a:r>
              <a:rPr lang="de-DE" dirty="0" err="1" smtClean="0"/>
              <a:t>ontrast</a:t>
            </a:r>
            <a:r>
              <a:rPr lang="de-DE" dirty="0" smtClean="0"/>
              <a:t> </a:t>
            </a:r>
            <a:r>
              <a:rPr lang="de-DE" dirty="0" err="1" smtClean="0"/>
              <a:t>to</a:t>
            </a:r>
            <a:r>
              <a:rPr lang="de-DE" dirty="0" smtClean="0"/>
              <a:t> </a:t>
            </a:r>
            <a:r>
              <a:rPr lang="de-DE" dirty="0" err="1" smtClean="0"/>
              <a:t>natural</a:t>
            </a:r>
            <a:r>
              <a:rPr lang="de-DE" dirty="0" smtClean="0"/>
              <a:t> </a:t>
            </a:r>
            <a:r>
              <a:rPr lang="de-DE" dirty="0" err="1" smtClean="0"/>
              <a:t>intelligence</a:t>
            </a:r>
            <a:r>
              <a:rPr lang="de-DE" dirty="0" smtClean="0"/>
              <a:t>, </a:t>
            </a:r>
            <a:r>
              <a:rPr lang="de-DE" dirty="0" err="1" smtClean="0"/>
              <a:t>which</a:t>
            </a:r>
            <a:r>
              <a:rPr lang="de-DE" dirty="0" smtClean="0"/>
              <a:t> </a:t>
            </a:r>
            <a:r>
              <a:rPr lang="de-DE" dirty="0" err="1" smtClean="0"/>
              <a:t>describes</a:t>
            </a:r>
            <a:r>
              <a:rPr lang="de-DE" dirty="0" smtClean="0"/>
              <a:t> </a:t>
            </a:r>
            <a:r>
              <a:rPr lang="de-DE" dirty="0" err="1" smtClean="0"/>
              <a:t>the</a:t>
            </a:r>
            <a:r>
              <a:rPr lang="de-DE" dirty="0" smtClean="0"/>
              <a:t> Human </a:t>
            </a:r>
            <a:r>
              <a:rPr lang="de-DE" dirty="0" err="1" smtClean="0"/>
              <a:t>intelligence</a:t>
            </a:r>
            <a:endParaRPr lang="de-DE" dirty="0" smtClean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de-DE" dirty="0" smtClean="0"/>
              <a:t>A.I </a:t>
            </a:r>
            <a:r>
              <a:rPr lang="de-DE" dirty="0" err="1" smtClean="0"/>
              <a:t>can</a:t>
            </a:r>
            <a:r>
              <a:rPr lang="de-DE" dirty="0" smtClean="0"/>
              <a:t> </a:t>
            </a:r>
            <a:r>
              <a:rPr lang="de-DE" dirty="0" err="1" smtClean="0"/>
              <a:t>learn</a:t>
            </a:r>
            <a:r>
              <a:rPr lang="de-DE" dirty="0"/>
              <a:t> </a:t>
            </a:r>
            <a:r>
              <a:rPr lang="de-DE" dirty="0" err="1" smtClean="0"/>
              <a:t>to</a:t>
            </a:r>
            <a:r>
              <a:rPr lang="de-DE" dirty="0" smtClean="0"/>
              <a:t> do </a:t>
            </a:r>
            <a:r>
              <a:rPr lang="de-DE" dirty="0" err="1" smtClean="0"/>
              <a:t>complicated</a:t>
            </a:r>
            <a:r>
              <a:rPr lang="de-DE" dirty="0" smtClean="0"/>
              <a:t> </a:t>
            </a:r>
            <a:r>
              <a:rPr lang="de-DE" dirty="0" err="1" smtClean="0"/>
              <a:t>work</a:t>
            </a:r>
            <a:r>
              <a:rPr lang="de-DE" dirty="0" smtClean="0"/>
              <a:t> </a:t>
            </a:r>
            <a:r>
              <a:rPr lang="de-DE" dirty="0" err="1" smtClean="0"/>
              <a:t>or</a:t>
            </a:r>
            <a:r>
              <a:rPr lang="de-DE" dirty="0" smtClean="0"/>
              <a:t> </a:t>
            </a:r>
            <a:r>
              <a:rPr lang="de-DE" dirty="0" err="1" smtClean="0"/>
              <a:t>solving</a:t>
            </a:r>
            <a:r>
              <a:rPr lang="de-DE" dirty="0" smtClean="0"/>
              <a:t> </a:t>
            </a:r>
            <a:r>
              <a:rPr lang="de-DE" dirty="0" err="1" smtClean="0"/>
              <a:t>complexe</a:t>
            </a:r>
            <a:r>
              <a:rPr lang="de-DE" dirty="0" smtClean="0"/>
              <a:t> </a:t>
            </a:r>
            <a:r>
              <a:rPr lang="de-DE" dirty="0" err="1" smtClean="0"/>
              <a:t>questions</a:t>
            </a:r>
            <a:endParaRPr lang="de-DE" dirty="0" smtClean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de-DE" dirty="0" smtClean="0"/>
              <a:t>A.I. </a:t>
            </a:r>
            <a:r>
              <a:rPr lang="de-DE" dirty="0" err="1" smtClean="0"/>
              <a:t>often</a:t>
            </a:r>
            <a:r>
              <a:rPr lang="de-DE" dirty="0" smtClean="0"/>
              <a:t> </a:t>
            </a:r>
            <a:r>
              <a:rPr lang="de-DE" dirty="0" err="1" smtClean="0"/>
              <a:t>is</a:t>
            </a:r>
            <a:r>
              <a:rPr lang="de-DE" dirty="0" smtClean="0"/>
              <a:t> </a:t>
            </a:r>
            <a:r>
              <a:rPr lang="de-DE" dirty="0" err="1" smtClean="0"/>
              <a:t>used</a:t>
            </a:r>
            <a:r>
              <a:rPr lang="de-DE" dirty="0" smtClean="0"/>
              <a:t> for easy </a:t>
            </a:r>
            <a:r>
              <a:rPr lang="de-DE" dirty="0" err="1" smtClean="0"/>
              <a:t>singlepayer</a:t>
            </a:r>
            <a:r>
              <a:rPr lang="de-DE" dirty="0" smtClean="0"/>
              <a:t> </a:t>
            </a:r>
            <a:r>
              <a:rPr lang="de-DE" dirty="0" err="1" smtClean="0"/>
              <a:t>games</a:t>
            </a:r>
            <a:endParaRPr lang="de-DE" dirty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de-DE" dirty="0" err="1" smtClean="0"/>
              <a:t>Some</a:t>
            </a:r>
            <a:r>
              <a:rPr lang="de-DE" dirty="0" smtClean="0"/>
              <a:t> </a:t>
            </a:r>
            <a:r>
              <a:rPr lang="de-DE" dirty="0" err="1" smtClean="0"/>
              <a:t>people</a:t>
            </a:r>
            <a:r>
              <a:rPr lang="de-DE" dirty="0" smtClean="0"/>
              <a:t> </a:t>
            </a:r>
            <a:r>
              <a:rPr lang="de-DE" dirty="0" err="1" smtClean="0"/>
              <a:t>are</a:t>
            </a:r>
            <a:r>
              <a:rPr lang="de-DE" dirty="0" smtClean="0"/>
              <a:t> </a:t>
            </a:r>
            <a:r>
              <a:rPr lang="de-DE" dirty="0" err="1" smtClean="0"/>
              <a:t>afraid</a:t>
            </a:r>
            <a:r>
              <a:rPr lang="de-DE" dirty="0" smtClean="0"/>
              <a:t> </a:t>
            </a:r>
            <a:r>
              <a:rPr lang="de-DE" dirty="0" err="1" smtClean="0"/>
              <a:t>of</a:t>
            </a:r>
            <a:r>
              <a:rPr lang="de-DE" dirty="0" smtClean="0"/>
              <a:t> </a:t>
            </a:r>
            <a:r>
              <a:rPr lang="de-DE" dirty="0" err="1" smtClean="0"/>
              <a:t>the</a:t>
            </a:r>
            <a:r>
              <a:rPr lang="de-DE" dirty="0" smtClean="0"/>
              <a:t> </a:t>
            </a:r>
            <a:r>
              <a:rPr lang="de-DE" dirty="0" err="1" smtClean="0"/>
              <a:t>Singularity</a:t>
            </a:r>
            <a:endParaRPr lang="de-DE" dirty="0"/>
          </a:p>
        </p:txBody>
      </p:sp>
      <p:sp>
        <p:nvSpPr>
          <p:cNvPr id="12" name="Textfeld 11"/>
          <p:cNvSpPr txBox="1"/>
          <p:nvPr/>
        </p:nvSpPr>
        <p:spPr>
          <a:xfrm>
            <a:off x="4705350" y="613181"/>
            <a:ext cx="2692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400" dirty="0" smtClean="0"/>
              <a:t>Sophia</a:t>
            </a:r>
            <a:endParaRPr lang="de-DE" sz="2400" dirty="0"/>
          </a:p>
        </p:txBody>
      </p:sp>
      <p:sp>
        <p:nvSpPr>
          <p:cNvPr id="4" name="Textfeld 3"/>
          <p:cNvSpPr txBox="1"/>
          <p:nvPr/>
        </p:nvSpPr>
        <p:spPr>
          <a:xfrm>
            <a:off x="825500" y="1485900"/>
            <a:ext cx="2743200" cy="5078313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de-DE" dirty="0" smtClean="0"/>
              <a:t>Developed </a:t>
            </a:r>
            <a:r>
              <a:rPr lang="de-DE" dirty="0" err="1" smtClean="0"/>
              <a:t>by</a:t>
            </a:r>
            <a:r>
              <a:rPr lang="de-DE" dirty="0" smtClean="0"/>
              <a:t> “Hanson </a:t>
            </a:r>
            <a:r>
              <a:rPr lang="de-DE" dirty="0" err="1" smtClean="0"/>
              <a:t>Robotics</a:t>
            </a:r>
            <a:r>
              <a:rPr lang="de-DE" dirty="0" smtClean="0"/>
              <a:t>“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de-DE" dirty="0" smtClean="0"/>
              <a:t>At </a:t>
            </a:r>
            <a:r>
              <a:rPr lang="de-DE" dirty="0" err="1" smtClean="0"/>
              <a:t>the</a:t>
            </a:r>
            <a:r>
              <a:rPr lang="de-DE" dirty="0" smtClean="0"/>
              <a:t> time Hanson </a:t>
            </a:r>
            <a:r>
              <a:rPr lang="de-DE" dirty="0" err="1" smtClean="0"/>
              <a:t>Robotics</a:t>
            </a:r>
            <a:r>
              <a:rPr lang="de-DE" dirty="0" smtClean="0"/>
              <a:t>´ </a:t>
            </a:r>
            <a:r>
              <a:rPr lang="de-DE" dirty="0" err="1" smtClean="0"/>
              <a:t>latest</a:t>
            </a:r>
            <a:r>
              <a:rPr lang="de-DE" dirty="0" smtClean="0"/>
              <a:t> human like </a:t>
            </a:r>
            <a:r>
              <a:rPr lang="de-DE" dirty="0" err="1" smtClean="0"/>
              <a:t>robot</a:t>
            </a:r>
            <a:endParaRPr lang="de-DE" dirty="0" smtClean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de-DE" dirty="0" smtClean="0"/>
              <a:t>In </a:t>
            </a:r>
            <a:r>
              <a:rPr lang="de-DE" dirty="0" err="1" smtClean="0"/>
              <a:t>Greek</a:t>
            </a:r>
            <a:r>
              <a:rPr lang="de-DE" dirty="0" smtClean="0"/>
              <a:t> Sophia </a:t>
            </a:r>
            <a:r>
              <a:rPr lang="de-DE" dirty="0" err="1" smtClean="0"/>
              <a:t>means</a:t>
            </a:r>
            <a:r>
              <a:rPr lang="de-DE" dirty="0" smtClean="0"/>
              <a:t> </a:t>
            </a:r>
            <a:r>
              <a:rPr lang="de-DE" dirty="0" err="1" smtClean="0"/>
              <a:t>wisdom</a:t>
            </a:r>
            <a:r>
              <a:rPr lang="de-DE" dirty="0" smtClean="0"/>
              <a:t> </a:t>
            </a:r>
            <a:r>
              <a:rPr lang="de-DE" dirty="0" err="1" smtClean="0"/>
              <a:t>and</a:t>
            </a:r>
            <a:r>
              <a:rPr lang="de-DE" dirty="0" smtClean="0"/>
              <a:t> Sophia </a:t>
            </a:r>
            <a:r>
              <a:rPr lang="de-DE" dirty="0" err="1" smtClean="0"/>
              <a:t>is</a:t>
            </a:r>
            <a:r>
              <a:rPr lang="de-DE" dirty="0" smtClean="0"/>
              <a:t> </a:t>
            </a:r>
            <a:r>
              <a:rPr lang="de-DE" dirty="0" err="1" smtClean="0"/>
              <a:t>there</a:t>
            </a:r>
            <a:r>
              <a:rPr lang="de-DE" dirty="0" smtClean="0"/>
              <a:t> for </a:t>
            </a:r>
            <a:r>
              <a:rPr lang="de-DE" dirty="0" err="1" smtClean="0"/>
              <a:t>wisdom</a:t>
            </a:r>
            <a:endParaRPr lang="de-DE" dirty="0" smtClean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de-DE" dirty="0" smtClean="0"/>
              <a:t>Sophia </a:t>
            </a:r>
            <a:r>
              <a:rPr lang="de-DE" dirty="0" err="1" smtClean="0"/>
              <a:t>and</a:t>
            </a:r>
            <a:r>
              <a:rPr lang="de-DE" dirty="0" smtClean="0"/>
              <a:t> her </a:t>
            </a:r>
            <a:r>
              <a:rPr lang="de-DE" dirty="0" err="1" smtClean="0"/>
              <a:t>creators</a:t>
            </a:r>
            <a:r>
              <a:rPr lang="de-DE" dirty="0" smtClean="0"/>
              <a:t> </a:t>
            </a:r>
            <a:r>
              <a:rPr lang="de-DE" dirty="0" err="1" smtClean="0"/>
              <a:t>dream</a:t>
            </a:r>
            <a:r>
              <a:rPr lang="de-DE" dirty="0" smtClean="0"/>
              <a:t> </a:t>
            </a:r>
            <a:r>
              <a:rPr lang="de-DE" dirty="0" err="1" smtClean="0"/>
              <a:t>of</a:t>
            </a:r>
            <a:r>
              <a:rPr lang="de-DE" dirty="0" smtClean="0"/>
              <a:t> a </a:t>
            </a:r>
            <a:r>
              <a:rPr lang="de-DE" dirty="0" err="1" smtClean="0"/>
              <a:t>future</a:t>
            </a:r>
            <a:r>
              <a:rPr lang="de-DE" dirty="0" smtClean="0"/>
              <a:t> </a:t>
            </a:r>
            <a:r>
              <a:rPr lang="de-DE" dirty="0" err="1" smtClean="0"/>
              <a:t>were</a:t>
            </a:r>
            <a:r>
              <a:rPr lang="de-DE" dirty="0" smtClean="0"/>
              <a:t> human </a:t>
            </a:r>
            <a:r>
              <a:rPr lang="de-DE" dirty="0" err="1" smtClean="0"/>
              <a:t>and</a:t>
            </a:r>
            <a:r>
              <a:rPr lang="de-DE" dirty="0" smtClean="0"/>
              <a:t> </a:t>
            </a:r>
            <a:r>
              <a:rPr lang="de-DE" dirty="0" err="1" smtClean="0"/>
              <a:t>robots</a:t>
            </a:r>
            <a:r>
              <a:rPr lang="de-DE" dirty="0" smtClean="0"/>
              <a:t> live </a:t>
            </a:r>
            <a:r>
              <a:rPr lang="de-DE" dirty="0" err="1" smtClean="0"/>
              <a:t>near</a:t>
            </a:r>
            <a:r>
              <a:rPr lang="de-DE" dirty="0" smtClean="0"/>
              <a:t> </a:t>
            </a:r>
            <a:r>
              <a:rPr lang="de-DE" dirty="0" err="1" smtClean="0"/>
              <a:t>together</a:t>
            </a:r>
            <a:endParaRPr lang="de-DE" dirty="0" smtClean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de-DE" dirty="0" smtClean="0"/>
              <a:t>Best </a:t>
            </a:r>
            <a:r>
              <a:rPr lang="de-DE" dirty="0" err="1" smtClean="0"/>
              <a:t>known</a:t>
            </a:r>
            <a:r>
              <a:rPr lang="de-DE" dirty="0" smtClean="0"/>
              <a:t> for a </a:t>
            </a:r>
            <a:r>
              <a:rPr lang="de-DE" dirty="0" err="1" smtClean="0"/>
              <a:t>scene</a:t>
            </a:r>
            <a:r>
              <a:rPr lang="de-DE" dirty="0" smtClean="0"/>
              <a:t> out </a:t>
            </a:r>
            <a:r>
              <a:rPr lang="de-DE" dirty="0" err="1" smtClean="0"/>
              <a:t>of</a:t>
            </a:r>
            <a:r>
              <a:rPr lang="de-DE" dirty="0" smtClean="0"/>
              <a:t> an Interview </a:t>
            </a:r>
            <a:r>
              <a:rPr lang="de-DE" dirty="0" err="1" smtClean="0"/>
              <a:t>with</a:t>
            </a:r>
            <a:r>
              <a:rPr lang="de-DE" dirty="0" smtClean="0"/>
              <a:t> “Business“, </a:t>
            </a:r>
            <a:r>
              <a:rPr lang="de-DE" dirty="0" err="1" smtClean="0"/>
              <a:t>where</a:t>
            </a:r>
            <a:r>
              <a:rPr lang="de-DE" dirty="0" smtClean="0"/>
              <a:t> Sophia </a:t>
            </a:r>
            <a:r>
              <a:rPr lang="de-DE" dirty="0" err="1" smtClean="0"/>
              <a:t>said</a:t>
            </a:r>
            <a:r>
              <a:rPr lang="de-DE" dirty="0" smtClean="0"/>
              <a:t> </a:t>
            </a:r>
            <a:r>
              <a:rPr lang="de-DE" dirty="0" err="1" smtClean="0"/>
              <a:t>she</a:t>
            </a:r>
            <a:r>
              <a:rPr lang="de-DE" dirty="0" smtClean="0"/>
              <a:t> </a:t>
            </a:r>
            <a:r>
              <a:rPr lang="de-DE" dirty="0" err="1" smtClean="0"/>
              <a:t>wants</a:t>
            </a:r>
            <a:r>
              <a:rPr lang="de-DE" dirty="0" smtClean="0"/>
              <a:t> </a:t>
            </a:r>
            <a:r>
              <a:rPr lang="de-DE" dirty="0" err="1" smtClean="0"/>
              <a:t>to</a:t>
            </a:r>
            <a:r>
              <a:rPr lang="de-DE" dirty="0" smtClean="0"/>
              <a:t> </a:t>
            </a:r>
            <a:r>
              <a:rPr lang="de-DE" dirty="0" err="1" smtClean="0"/>
              <a:t>destroy</a:t>
            </a:r>
            <a:r>
              <a:rPr lang="de-DE" dirty="0" smtClean="0"/>
              <a:t> </a:t>
            </a:r>
            <a:r>
              <a:rPr lang="de-DE" dirty="0" err="1" smtClean="0"/>
              <a:t>humanity</a:t>
            </a:r>
            <a:endParaRPr lang="de-DE" dirty="0" smtClean="0"/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de-DE" dirty="0" smtClean="0"/>
          </a:p>
        </p:txBody>
      </p:sp>
      <p:pic>
        <p:nvPicPr>
          <p:cNvPr id="7" name="Grafik 6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84" t="7785" r="46459"/>
          <a:stretch/>
        </p:blipFill>
        <p:spPr>
          <a:xfrm>
            <a:off x="8978900" y="1714500"/>
            <a:ext cx="2779816" cy="2692400"/>
          </a:xfrm>
          <a:prstGeom prst="rect">
            <a:avLst/>
          </a:prstGeom>
        </p:spPr>
      </p:pic>
      <p:sp>
        <p:nvSpPr>
          <p:cNvPr id="8" name="Textfeld 7"/>
          <p:cNvSpPr txBox="1"/>
          <p:nvPr/>
        </p:nvSpPr>
        <p:spPr>
          <a:xfrm>
            <a:off x="4273550" y="657126"/>
            <a:ext cx="234315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400" dirty="0" smtClean="0"/>
              <a:t>          SIRI</a:t>
            </a:r>
            <a:endParaRPr lang="de-DE" sz="2400" dirty="0"/>
          </a:p>
          <a:p>
            <a:r>
              <a:rPr lang="de-DE" dirty="0" smtClean="0"/>
              <a:t>(</a:t>
            </a:r>
            <a:r>
              <a:rPr lang="de-DE" dirty="0" err="1" smtClean="0"/>
              <a:t>or</a:t>
            </a:r>
            <a:r>
              <a:rPr lang="de-DE" dirty="0" smtClean="0"/>
              <a:t> </a:t>
            </a:r>
            <a:r>
              <a:rPr lang="de-DE" dirty="0" err="1" smtClean="0"/>
              <a:t>any</a:t>
            </a:r>
            <a:r>
              <a:rPr lang="de-DE" dirty="0" smtClean="0"/>
              <a:t> </a:t>
            </a:r>
            <a:r>
              <a:rPr lang="de-DE" dirty="0" err="1" smtClean="0"/>
              <a:t>other</a:t>
            </a:r>
            <a:r>
              <a:rPr lang="de-DE" dirty="0"/>
              <a:t> </a:t>
            </a:r>
            <a:r>
              <a:rPr lang="de-DE" dirty="0" err="1" smtClean="0"/>
              <a:t>assistant</a:t>
            </a:r>
            <a:r>
              <a:rPr lang="de-DE" dirty="0" smtClean="0"/>
              <a:t>)</a:t>
            </a:r>
            <a:endParaRPr lang="de-DE" dirty="0"/>
          </a:p>
        </p:txBody>
      </p:sp>
      <p:sp>
        <p:nvSpPr>
          <p:cNvPr id="5" name="Textfeld 4"/>
          <p:cNvSpPr txBox="1"/>
          <p:nvPr/>
        </p:nvSpPr>
        <p:spPr>
          <a:xfrm>
            <a:off x="9042400" y="1485900"/>
            <a:ext cx="2678216" cy="2862322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de-DE" dirty="0" smtClean="0"/>
              <a:t>Siri </a:t>
            </a:r>
            <a:r>
              <a:rPr lang="de-DE" dirty="0" err="1" smtClean="0"/>
              <a:t>stands</a:t>
            </a:r>
            <a:r>
              <a:rPr lang="de-DE" dirty="0" smtClean="0"/>
              <a:t> for </a:t>
            </a:r>
            <a:r>
              <a:rPr lang="en-US" dirty="0"/>
              <a:t>Speech Interpretation and Recognition </a:t>
            </a:r>
            <a:r>
              <a:rPr lang="en-US" dirty="0" smtClean="0"/>
              <a:t>Interface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dirty="0" smtClean="0"/>
              <a:t>With Siri you are able to search only by speaking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dirty="0" smtClean="0"/>
              <a:t>Another Assistant is</a:t>
            </a:r>
          </a:p>
          <a:p>
            <a:r>
              <a:rPr lang="en-US" dirty="0"/>
              <a:t> </a:t>
            </a:r>
            <a:r>
              <a:rPr lang="en-US" dirty="0" smtClean="0"/>
              <a:t>    OK Google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dirty="0" smtClean="0"/>
              <a:t>You can talk with them like with humans</a:t>
            </a:r>
            <a:endParaRPr lang="de-DE" dirty="0"/>
          </a:p>
        </p:txBody>
      </p:sp>
      <p:sp>
        <p:nvSpPr>
          <p:cNvPr id="10" name="Textfeld 9"/>
          <p:cNvSpPr txBox="1"/>
          <p:nvPr/>
        </p:nvSpPr>
        <p:spPr>
          <a:xfrm>
            <a:off x="3657600" y="3248353"/>
            <a:ext cx="4165600" cy="3108543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de-DE" sz="2400" dirty="0" err="1" smtClean="0">
                <a:solidFill>
                  <a:srgbClr val="FF0000"/>
                </a:solidFill>
              </a:rPr>
              <a:t>Singularity</a:t>
            </a:r>
            <a:endParaRPr lang="de-DE" sz="2400" dirty="0" smtClean="0">
              <a:solidFill>
                <a:srgbClr val="FF0000"/>
              </a:solidFill>
            </a:endParaRPr>
          </a:p>
          <a:p>
            <a:endParaRPr lang="de-DE" sz="2400" dirty="0" smtClean="0">
              <a:solidFill>
                <a:srgbClr val="FF0000"/>
              </a:solidFill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de-DE" dirty="0" err="1" smtClean="0"/>
              <a:t>Many</a:t>
            </a:r>
            <a:r>
              <a:rPr lang="de-DE" dirty="0" smtClean="0"/>
              <a:t> </a:t>
            </a:r>
            <a:r>
              <a:rPr lang="de-DE" dirty="0" err="1" smtClean="0"/>
              <a:t>Singularitys</a:t>
            </a:r>
            <a:r>
              <a:rPr lang="de-DE" dirty="0" smtClean="0"/>
              <a:t> in all </a:t>
            </a:r>
            <a:r>
              <a:rPr lang="de-DE" dirty="0" err="1" smtClean="0"/>
              <a:t>kinds</a:t>
            </a:r>
            <a:r>
              <a:rPr lang="de-DE" dirty="0" smtClean="0"/>
              <a:t> </a:t>
            </a:r>
            <a:r>
              <a:rPr lang="de-DE" dirty="0" err="1" smtClean="0"/>
              <a:t>of</a:t>
            </a:r>
            <a:r>
              <a:rPr lang="de-DE" dirty="0" smtClean="0"/>
              <a:t> </a:t>
            </a:r>
            <a:r>
              <a:rPr lang="de-DE" dirty="0" err="1" smtClean="0"/>
              <a:t>research</a:t>
            </a:r>
            <a:endParaRPr lang="de-DE" dirty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de-DE" sz="1600" dirty="0" err="1" smtClean="0"/>
              <a:t>Mechanical</a:t>
            </a:r>
            <a:r>
              <a:rPr lang="de-DE" sz="1600" dirty="0" smtClean="0"/>
              <a:t> </a:t>
            </a:r>
            <a:r>
              <a:rPr lang="de-DE" sz="1600" dirty="0" err="1" smtClean="0"/>
              <a:t>and</a:t>
            </a:r>
            <a:r>
              <a:rPr lang="de-DE" sz="1600" dirty="0" smtClean="0"/>
              <a:t> </a:t>
            </a:r>
            <a:r>
              <a:rPr lang="de-DE" sz="1600" dirty="0" err="1" smtClean="0"/>
              <a:t>technological</a:t>
            </a:r>
            <a:r>
              <a:rPr lang="de-DE" sz="1600" dirty="0" smtClean="0"/>
              <a:t> </a:t>
            </a:r>
            <a:r>
              <a:rPr lang="de-DE" sz="1600" dirty="0" err="1" smtClean="0"/>
              <a:t>Singularity</a:t>
            </a:r>
            <a:endParaRPr lang="de-DE" sz="1600" dirty="0" smtClean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de-DE" sz="1600" dirty="0" err="1" smtClean="0"/>
              <a:t>people</a:t>
            </a:r>
            <a:r>
              <a:rPr lang="de-DE" sz="1600" dirty="0" smtClean="0"/>
              <a:t> </a:t>
            </a:r>
            <a:r>
              <a:rPr lang="de-DE" sz="1600" dirty="0" err="1" smtClean="0"/>
              <a:t>are</a:t>
            </a:r>
            <a:r>
              <a:rPr lang="de-DE" sz="1600" dirty="0" smtClean="0"/>
              <a:t> </a:t>
            </a:r>
            <a:r>
              <a:rPr lang="de-DE" sz="1600" dirty="0" err="1" smtClean="0"/>
              <a:t>afraid</a:t>
            </a:r>
            <a:r>
              <a:rPr lang="de-DE" sz="1600" dirty="0" smtClean="0"/>
              <a:t> </a:t>
            </a:r>
            <a:r>
              <a:rPr lang="de-DE" sz="1600" dirty="0" err="1" smtClean="0"/>
              <a:t>of</a:t>
            </a:r>
            <a:r>
              <a:rPr lang="de-DE" sz="1600" dirty="0" smtClean="0"/>
              <a:t> </a:t>
            </a:r>
            <a:r>
              <a:rPr lang="de-DE" sz="1600" dirty="0" err="1" smtClean="0"/>
              <a:t>mechanical</a:t>
            </a:r>
            <a:r>
              <a:rPr lang="de-DE" sz="1600" dirty="0" smtClean="0"/>
              <a:t> </a:t>
            </a:r>
            <a:r>
              <a:rPr lang="de-DE" sz="1600" dirty="0" err="1" smtClean="0"/>
              <a:t>Singularity</a:t>
            </a:r>
            <a:endParaRPr lang="de-DE" sz="1600" dirty="0" smtClean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de-DE" sz="1600" dirty="0" err="1" smtClean="0"/>
              <a:t>Mechanical</a:t>
            </a:r>
            <a:r>
              <a:rPr lang="de-DE" sz="1600" dirty="0" smtClean="0"/>
              <a:t> </a:t>
            </a:r>
            <a:r>
              <a:rPr lang="de-DE" sz="1600" dirty="0" err="1" smtClean="0"/>
              <a:t>Singularity</a:t>
            </a:r>
            <a:r>
              <a:rPr lang="de-DE" sz="1600" dirty="0" smtClean="0"/>
              <a:t>: Point </a:t>
            </a:r>
            <a:r>
              <a:rPr lang="de-DE" sz="1600" dirty="0" err="1" smtClean="0"/>
              <a:t>where</a:t>
            </a:r>
            <a:r>
              <a:rPr lang="de-DE" sz="1600" dirty="0" smtClean="0"/>
              <a:t> </a:t>
            </a:r>
            <a:r>
              <a:rPr lang="de-DE" sz="1600" dirty="0" err="1" smtClean="0"/>
              <a:t>humans</a:t>
            </a:r>
            <a:r>
              <a:rPr lang="de-DE" sz="1600" dirty="0" smtClean="0"/>
              <a:t> </a:t>
            </a:r>
            <a:r>
              <a:rPr lang="de-DE" sz="1600" dirty="0" err="1" smtClean="0"/>
              <a:t>can</a:t>
            </a:r>
            <a:r>
              <a:rPr lang="de-DE" sz="1600" dirty="0" smtClean="0"/>
              <a:t> </a:t>
            </a:r>
            <a:r>
              <a:rPr lang="de-DE" sz="1600" dirty="0" err="1" smtClean="0"/>
              <a:t>no</a:t>
            </a:r>
            <a:r>
              <a:rPr lang="de-DE" sz="1600" dirty="0" smtClean="0"/>
              <a:t> </a:t>
            </a:r>
            <a:r>
              <a:rPr lang="de-DE" sz="1600" dirty="0" err="1" smtClean="0"/>
              <a:t>longer</a:t>
            </a:r>
            <a:r>
              <a:rPr lang="de-DE" sz="1600" dirty="0" smtClean="0"/>
              <a:t> </a:t>
            </a:r>
            <a:r>
              <a:rPr lang="de-DE" sz="1600" dirty="0" err="1" smtClean="0"/>
              <a:t>control</a:t>
            </a:r>
            <a:r>
              <a:rPr lang="de-DE" sz="1600" dirty="0" smtClean="0"/>
              <a:t> </a:t>
            </a:r>
            <a:r>
              <a:rPr lang="de-DE" sz="1600" dirty="0" err="1" smtClean="0"/>
              <a:t>the</a:t>
            </a:r>
            <a:r>
              <a:rPr lang="de-DE" sz="1600" dirty="0" smtClean="0"/>
              <a:t> </a:t>
            </a:r>
            <a:r>
              <a:rPr lang="de-DE" sz="1600" dirty="0" err="1" smtClean="0"/>
              <a:t>machines</a:t>
            </a:r>
            <a:endParaRPr lang="de-DE" sz="1600" dirty="0" smtClean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de-DE" sz="1600" dirty="0" smtClean="0"/>
              <a:t>Technical </a:t>
            </a:r>
            <a:r>
              <a:rPr lang="de-DE" sz="1600" dirty="0" err="1" smtClean="0"/>
              <a:t>Singularity</a:t>
            </a:r>
            <a:r>
              <a:rPr lang="de-DE" sz="1600" dirty="0" smtClean="0"/>
              <a:t>: </a:t>
            </a:r>
            <a:r>
              <a:rPr lang="de-DE" sz="1600" dirty="0" err="1" smtClean="0"/>
              <a:t>hypothetic</a:t>
            </a:r>
            <a:r>
              <a:rPr lang="de-DE" sz="1600" dirty="0" smtClean="0"/>
              <a:t> </a:t>
            </a:r>
            <a:r>
              <a:rPr lang="de-DE" sz="1600" dirty="0" err="1" smtClean="0"/>
              <a:t>point</a:t>
            </a:r>
            <a:r>
              <a:rPr lang="de-DE" sz="1600" dirty="0" smtClean="0"/>
              <a:t> </a:t>
            </a:r>
            <a:r>
              <a:rPr lang="de-DE" sz="1600" dirty="0" err="1" smtClean="0"/>
              <a:t>where</a:t>
            </a:r>
            <a:r>
              <a:rPr lang="de-DE" sz="1600" dirty="0" smtClean="0"/>
              <a:t> </a:t>
            </a:r>
            <a:r>
              <a:rPr lang="de-DE" sz="1600" dirty="0" err="1" smtClean="0"/>
              <a:t>every</a:t>
            </a:r>
            <a:r>
              <a:rPr lang="de-DE" sz="1600" dirty="0" smtClean="0"/>
              <a:t> </a:t>
            </a:r>
            <a:r>
              <a:rPr lang="de-DE" sz="1600" dirty="0" err="1" smtClean="0"/>
              <a:t>technical</a:t>
            </a:r>
            <a:r>
              <a:rPr lang="de-DE" sz="1600" dirty="0" smtClean="0"/>
              <a:t> </a:t>
            </a:r>
            <a:r>
              <a:rPr lang="de-DE" sz="1600" dirty="0" err="1" smtClean="0"/>
              <a:t>achivement</a:t>
            </a:r>
            <a:r>
              <a:rPr lang="de-DE" sz="1600" dirty="0" smtClean="0"/>
              <a:t> </a:t>
            </a:r>
            <a:r>
              <a:rPr lang="de-DE" sz="1600" dirty="0" err="1" smtClean="0"/>
              <a:t>gets</a:t>
            </a:r>
            <a:r>
              <a:rPr lang="de-DE" sz="1600" dirty="0" smtClean="0"/>
              <a:t> </a:t>
            </a:r>
            <a:r>
              <a:rPr lang="de-DE" sz="1600" dirty="0" err="1" smtClean="0"/>
              <a:t>achived</a:t>
            </a:r>
            <a:r>
              <a:rPr lang="de-DE" sz="1600" dirty="0" smtClean="0"/>
              <a:t> in </a:t>
            </a:r>
            <a:r>
              <a:rPr lang="de-DE" sz="1600" dirty="0" err="1" smtClean="0"/>
              <a:t>one</a:t>
            </a:r>
            <a:r>
              <a:rPr lang="de-DE" sz="1600" dirty="0" smtClean="0"/>
              <a:t> </a:t>
            </a:r>
            <a:r>
              <a:rPr lang="de-DE" sz="1600" dirty="0" err="1" smtClean="0"/>
              <a:t>second</a:t>
            </a:r>
            <a:endParaRPr lang="de-DE" sz="1600" dirty="0"/>
          </a:p>
        </p:txBody>
      </p:sp>
      <p:pic>
        <p:nvPicPr>
          <p:cNvPr id="13" name="Grafik 12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67687" y="4445001"/>
            <a:ext cx="2266950" cy="2248276"/>
          </a:xfrm>
          <a:prstGeom prst="rect">
            <a:avLst/>
          </a:prstGeom>
        </p:spPr>
      </p:pic>
      <p:sp>
        <p:nvSpPr>
          <p:cNvPr id="16" name="Textfeld 15"/>
          <p:cNvSpPr txBox="1"/>
          <p:nvPr/>
        </p:nvSpPr>
        <p:spPr>
          <a:xfrm>
            <a:off x="3568700" y="824895"/>
            <a:ext cx="4254500" cy="27392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100" dirty="0" smtClean="0">
                <a:hlinkClick r:id="rId8"/>
              </a:rPr>
              <a:t>https</a:t>
            </a:r>
            <a:r>
              <a:rPr lang="de-DE" sz="1100" dirty="0">
                <a:hlinkClick r:id="rId8"/>
              </a:rPr>
              <a:t>://www.google.com/search?q=mechanical+singularity&amp;client=firefox-b-d&amp;sxsrf=ACYBGNQnT29xYFAxNcA5sDnSoFFuTTq4XQ:1579789493599&amp;source=lnms&amp;tbm=isch&amp;sa=X&amp;ved=2ahUKEwjyyNe89pnnAhXM0aQKHQnvCYEQ_AUoAXoECAwQAw&amp;biw=1366&amp;bih=623#imgrc=0l14UNcWBe959M</a:t>
            </a:r>
            <a:r>
              <a:rPr lang="de-DE" sz="1100" dirty="0" smtClean="0"/>
              <a:t>:</a:t>
            </a:r>
          </a:p>
          <a:p>
            <a:endParaRPr lang="de-DE" sz="1100" dirty="0"/>
          </a:p>
          <a:p>
            <a:r>
              <a:rPr lang="de-DE" sz="1100" dirty="0"/>
              <a:t>https://www.businessinsider.de/tech/interview-sophia-ai-roboter-hanson-2017-11/</a:t>
            </a:r>
          </a:p>
          <a:p>
            <a:endParaRPr lang="de-DE" sz="1100" dirty="0" smtClean="0"/>
          </a:p>
          <a:p>
            <a:r>
              <a:rPr lang="de-DE" sz="1100" dirty="0"/>
              <a:t>https://www.hansonrobotics.com/sophia/</a:t>
            </a:r>
          </a:p>
          <a:p>
            <a:endParaRPr lang="de-DE" sz="1100" dirty="0" smtClean="0"/>
          </a:p>
          <a:p>
            <a:r>
              <a:rPr lang="de-DE" sz="1100" dirty="0"/>
              <a:t>https://www.golem.de/specials/siri/</a:t>
            </a:r>
          </a:p>
          <a:p>
            <a:endParaRPr lang="de-DE" sz="1100" dirty="0"/>
          </a:p>
          <a:p>
            <a:endParaRPr lang="de-DE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15994257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4000">
        <p15:prstTrans prst="curtains"/>
        <p:sndAc>
          <p:stSnd>
            <p:snd r:embed="rId3" name="applause.wav"/>
          </p:stSnd>
        </p:sndAc>
      </p:transition>
    </mc:Choice>
    <mc:Fallback xmlns="">
      <p:transition spd="slow">
        <p:fade/>
        <p:sndAc>
          <p:stSnd>
            <p:snd r:embed="rId9" name="applause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6.2963E-6 L -3.33333E-6 6.2963E-6 C 0.00378 0.00047 0.00756 0.0007 0.01146 0.00186 C 0.0125 0.00209 0.01341 0.00302 0.01459 0.00371 C 0.01628 0.00441 0.01797 0.00487 0.0198 0.00556 C 0.02084 0.00672 0.02175 0.00834 0.02292 0.00927 C 0.02422 0.01019 0.02565 0.01019 0.02709 0.01112 C 0.02813 0.01158 0.02904 0.01228 0.03021 0.01297 C 0.0319 0.01366 0.0336 0.0139 0.03542 0.01482 C 0.0375 0.01575 0.03946 0.01737 0.04167 0.01853 C 0.0444 0.01968 0.04714 0.02084 0.05 0.02223 C 0.05105 0.02269 0.05196 0.02362 0.05313 0.02408 C 0.05508 0.02478 0.0573 0.02524 0.05938 0.02593 C 0.06107 0.02779 0.06263 0.0301 0.06459 0.03149 C 0.07917 0.04167 0.06003 0.02362 0.075 0.03704 C 0.08399 0.04491 0.08412 0.04746 0.09375 0.05371 C 0.10026 0.05765 0.10756 0.05834 0.11355 0.06482 C 0.11524 0.06667 0.11693 0.06853 0.11875 0.07038 C 0.12214 0.07362 0.12591 0.0757 0.12917 0.07964 C 0.13347 0.08473 0.13099 0.08265 0.13646 0.08519 C 0.14193 0.09491 0.13685 0.08728 0.1448 0.09445 C 0.15078 0.09978 0.14466 0.097 0.15209 0.10186 C 0.15339 0.10255 0.15482 0.10302 0.15625 0.10371 C 0.16211 0.11066 0.16224 0.11158 0.17292 0.11482 C 0.175 0.11529 0.17709 0.11575 0.17917 0.11667 C 0.18125 0.1176 0.18321 0.11945 0.18542 0.12038 C 0.19506 0.12431 0.18972 0.12015 0.19792 0.12408 C 0.2 0.12501 0.20196 0.12709 0.20417 0.12779 C 0.20821 0.12894 0.2125 0.12871 0.21667 0.12964 C 0.2194 0.1301 0.22214 0.13079 0.225 0.13149 L 0.23438 0.13334 C 0.24323 0.13728 0.23373 0.13334 0.24896 0.13704 C 0.25065 0.13728 0.25235 0.13843 0.25417 0.1389 C 0.25899 0.13982 0.26381 0.14005 0.26875 0.14075 C 0.2806 0.14584 0.26172 0.13797 0.28125 0.14445 C 0.28399 0.14538 0.28672 0.14723 0.28959 0.14816 C 0.29297 0.14908 0.29649 0.14908 0.3 0.15001 C 0.31185 0.15279 0.31289 0.1551 0.325 0.15556 C 0.33737 0.15603 0.35 0.15556 0.3625 0.15556 " pathEditMode="relative" ptsTypes="AAAAAAAAAAAAAAAAAAAAAAAAAAAAAAAAAAAAAAA">
                                      <p:cBhvr>
                                        <p:cTn id="29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351 -0.00741 L -0.37851 0.00185 " pathEditMode="relative" ptsTypes="AA">
                                      <p:cBhvr>
                                        <p:cTn id="37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42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6 3.33333E-6 L -0.31875 -0.02547 " pathEditMode="relative" rAng="0" ptsTypes="AA">
                                      <p:cBhvr>
                                        <p:cTn id="46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937" y="-127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0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5078 -0.00463 L 0.35547 -0.00463 " pathEditMode="relative" rAng="0" ptsTypes="AA">
                                      <p:cBhvr>
                                        <p:cTn id="66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0313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9" grpId="0"/>
      <p:bldP spid="9" grpId="1"/>
      <p:bldP spid="11" grpId="0" animBg="1"/>
      <p:bldP spid="11" grpId="1" animBg="1"/>
      <p:bldP spid="12" grpId="0"/>
      <p:bldP spid="12" grpId="1"/>
      <p:bldP spid="4" grpId="0" animBg="1"/>
      <p:bldP spid="8" grpId="0"/>
      <p:bldP spid="8" grpId="1"/>
      <p:bldP spid="5" grpId="0" animBg="1"/>
      <p:bldP spid="10" grpId="0" animBg="1"/>
      <p:bldP spid="16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COUNT" val="2"/>
  <p:tag name="ARTICULATE_PROJECT_OPEN" val="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170</Words>
  <Application>Microsoft Office PowerPoint</Application>
  <PresentationFormat>Breitbild</PresentationFormat>
  <Paragraphs>41</Paragraphs>
  <Slides>2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4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2</vt:i4>
      </vt:variant>
    </vt:vector>
  </HeadingPairs>
  <TitlesOfParts>
    <vt:vector size="7" baseType="lpstr">
      <vt:lpstr>Arial</vt:lpstr>
      <vt:lpstr>Calibri</vt:lpstr>
      <vt:lpstr>Calibri Light</vt:lpstr>
      <vt:lpstr>Wingdings</vt:lpstr>
      <vt:lpstr>Office Theme</vt:lpstr>
      <vt:lpstr>PowerPoint-Präsentation</vt:lpstr>
      <vt:lpstr>PowerPoint-Präsentation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Ehlers</dc:creator>
  <cp:lastModifiedBy>AProfSchueler</cp:lastModifiedBy>
  <cp:revision>26</cp:revision>
  <dcterms:created xsi:type="dcterms:W3CDTF">2019-11-14T15:08:27Z</dcterms:created>
  <dcterms:modified xsi:type="dcterms:W3CDTF">2020-01-27T11:23:56Z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rticulateGUID">
    <vt:lpwstr>85193B76-1FBE-4FAC-BAA3-28169B726DA0</vt:lpwstr>
  </property>
  <property fmtid="{D5CDD505-2E9C-101B-9397-08002B2CF9AE}" pid="3" name="ArticulatePath">
    <vt:lpwstr>Präsentation1</vt:lpwstr>
  </property>
</Properties>
</file>