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olker" initials="V" lastIdx="1" clrIdx="0">
    <p:extLst>
      <p:ext uri="{19B8F6BF-5375-455C-9EA6-DF929625EA0E}">
        <p15:presenceInfo xmlns:p15="http://schemas.microsoft.com/office/powerpoint/2012/main" userId="59a2c7027a56601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AE8C3-5C0A-416B-9BCD-D820942512EA}" type="datetimeFigureOut">
              <a:rPr lang="de-DE" smtClean="0"/>
              <a:t>22.09.2020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AFF86-D43D-4278-87D4-3828361E71C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99499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AE8C3-5C0A-416B-9BCD-D820942512EA}" type="datetimeFigureOut">
              <a:rPr lang="de-DE" smtClean="0"/>
              <a:t>22.09.2020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AFF86-D43D-4278-87D4-3828361E71C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71126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AE8C3-5C0A-416B-9BCD-D820942512EA}" type="datetimeFigureOut">
              <a:rPr lang="de-DE" smtClean="0"/>
              <a:t>22.09.2020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AFF86-D43D-4278-87D4-3828361E71C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48115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AE8C3-5C0A-416B-9BCD-D820942512EA}" type="datetimeFigureOut">
              <a:rPr lang="de-DE" smtClean="0"/>
              <a:t>22.09.2020</a:t>
            </a:fld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AFF86-D43D-4278-87D4-3828361E71C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34525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AE8C3-5C0A-416B-9BCD-D820942512EA}" type="datetimeFigureOut">
              <a:rPr lang="de-DE" smtClean="0"/>
              <a:t>22.09.2020</a:t>
            </a:fld>
            <a:endParaRPr lang="de-DE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AFF86-D43D-4278-87D4-3828361E71C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76318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AE8C3-5C0A-416B-9BCD-D820942512EA}" type="datetimeFigureOut">
              <a:rPr lang="de-DE" smtClean="0"/>
              <a:t>22.09.2020</a:t>
            </a:fld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AFF86-D43D-4278-87D4-3828361E71C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43954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AE8C3-5C0A-416B-9BCD-D820942512EA}" type="datetimeFigureOut">
              <a:rPr lang="de-DE" smtClean="0"/>
              <a:t>22.09.2020</a:t>
            </a:fld>
            <a:endParaRPr lang="de-DE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AFF86-D43D-4278-87D4-3828361E71C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15112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AE8C3-5C0A-416B-9BCD-D820942512EA}" type="datetimeFigureOut">
              <a:rPr lang="de-DE" smtClean="0"/>
              <a:t>22.09.2020</a:t>
            </a:fld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AFF86-D43D-4278-87D4-3828361E71C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495554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dirty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AE8C3-5C0A-416B-9BCD-D820942512EA}" type="datetimeFigureOut">
              <a:rPr lang="de-DE" smtClean="0"/>
              <a:t>22.09.2020</a:t>
            </a:fld>
            <a:endParaRPr lang="de-D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AFF86-D43D-4278-87D4-3828361E71C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48497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AE8C3-5C0A-416B-9BCD-D820942512EA}" type="datetimeFigureOut">
              <a:rPr lang="de-DE" smtClean="0"/>
              <a:t>22.09.2020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AFF86-D43D-4278-87D4-3828361E71C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76099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AE8C3-5C0A-416B-9BCD-D820942512EA}" type="datetimeFigureOut">
              <a:rPr lang="de-DE" smtClean="0"/>
              <a:t>22.09.2020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AFF86-D43D-4278-87D4-3828361E71C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34769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4AE8C3-5C0A-416B-9BCD-D820942512EA}" type="datetimeFigureOut">
              <a:rPr lang="de-DE" smtClean="0"/>
              <a:t>22.09.2020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8AFF86-D43D-4278-87D4-3828361E71C2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1232835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hyperlink" Target="https://64.media.tumblr.com/1720376204dd995b1b01a0002063816e/tumblr_ppuaj51FvE1y1lgk3o1_1280.png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>
            <a:extLst>
              <a:ext uri="{FF2B5EF4-FFF2-40B4-BE49-F238E27FC236}">
                <a16:creationId xmlns:a16="http://schemas.microsoft.com/office/drawing/2014/main" id="{AE619598-223D-46CB-9582-0A90EF276C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2685" y="2426380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de-DE" sz="4000" dirty="0"/>
              <a:t>„Wird das heute noch was?“, ruft es. „Kommst du endlich? Oh! Eine Schnapspraline.“</a:t>
            </a:r>
          </a:p>
        </p:txBody>
      </p:sp>
    </p:spTree>
    <p:extLst>
      <p:ext uri="{BB962C8B-B14F-4D97-AF65-F5344CB8AC3E}">
        <p14:creationId xmlns:p14="http://schemas.microsoft.com/office/powerpoint/2010/main" val="3743802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45694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00220064-B0BE-4F36-A633-BB6119078D1E}"/>
              </a:ext>
            </a:extLst>
          </p:cNvPr>
          <p:cNvSpPr txBox="1"/>
          <p:nvPr/>
        </p:nvSpPr>
        <p:spPr>
          <a:xfrm>
            <a:off x="743243" y="1951672"/>
            <a:ext cx="10705514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8000" dirty="0">
                <a:solidFill>
                  <a:schemeClr val="bg1"/>
                </a:solidFill>
              </a:rPr>
              <a:t>Die Känguru-Chroniken </a:t>
            </a:r>
          </a:p>
          <a:p>
            <a:pPr algn="ctr"/>
            <a:endParaRPr lang="de-DE" sz="2000" dirty="0">
              <a:solidFill>
                <a:schemeClr val="bg1"/>
              </a:solidFill>
            </a:endParaRPr>
          </a:p>
          <a:p>
            <a:pPr algn="ctr"/>
            <a:r>
              <a:rPr lang="de-DE" sz="2400" dirty="0">
                <a:solidFill>
                  <a:schemeClr val="bg1"/>
                </a:solidFill>
              </a:rPr>
              <a:t>Von Marc–Uwe Kling </a:t>
            </a:r>
          </a:p>
        </p:txBody>
      </p:sp>
    </p:spTree>
    <p:extLst>
      <p:ext uri="{BB962C8B-B14F-4D97-AF65-F5344CB8AC3E}">
        <p14:creationId xmlns:p14="http://schemas.microsoft.com/office/powerpoint/2010/main" val="18881312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  <p:sndAc>
          <p:stSnd>
            <p:snd r:embed="rId2" name="applause.wav"/>
          </p:stSnd>
        </p:sndAc>
      </p:transition>
    </mc:Choice>
    <mc:Fallback xmlns="">
      <p:transition spd="slow">
        <p:fade/>
        <p:sndAc>
          <p:stSnd>
            <p:snd r:embed="rId3" name="applause.wav"/>
          </p:stSnd>
        </p:sndAc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1807F1E8-35CF-4028-9AA5-88192AA57B91}"/>
              </a:ext>
            </a:extLst>
          </p:cNvPr>
          <p:cNvSpPr txBox="1"/>
          <p:nvPr/>
        </p:nvSpPr>
        <p:spPr>
          <a:xfrm>
            <a:off x="745588" y="829994"/>
            <a:ext cx="9903655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6000" dirty="0">
                <a:solidFill>
                  <a:schemeClr val="bg1"/>
                </a:solidFill>
              </a:rPr>
              <a:t>  Inhalt </a:t>
            </a:r>
          </a:p>
          <a:p>
            <a:endParaRPr lang="de-DE" dirty="0">
              <a:solidFill>
                <a:schemeClr val="bg1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de-DE" sz="2400" dirty="0">
                <a:solidFill>
                  <a:schemeClr val="bg1"/>
                </a:solidFill>
              </a:rPr>
              <a:t>Marc–Uwe Kling als Autor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de-DE" sz="2400" dirty="0">
                <a:solidFill>
                  <a:schemeClr val="bg1"/>
                </a:solidFill>
              </a:rPr>
              <a:t>Protagonisten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de-DE" sz="2400" dirty="0">
                <a:solidFill>
                  <a:schemeClr val="bg1"/>
                </a:solidFill>
              </a:rPr>
              <a:t>Textstelle(n)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de-DE" sz="2400" dirty="0">
                <a:solidFill>
                  <a:schemeClr val="bg1"/>
                </a:solidFill>
              </a:rPr>
              <a:t>Probleme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de-DE" sz="2400" dirty="0">
                <a:solidFill>
                  <a:schemeClr val="bg1"/>
                </a:solidFill>
              </a:rPr>
              <a:t>Zusammenfassung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de-DE" sz="2400" dirty="0">
                <a:solidFill>
                  <a:schemeClr val="bg1"/>
                </a:solidFill>
              </a:rPr>
              <a:t>Sprache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de-DE" sz="2400" dirty="0">
                <a:solidFill>
                  <a:schemeClr val="bg1"/>
                </a:solidFill>
              </a:rPr>
              <a:t>Kurze Botschaft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EF105EFF-8D43-4FD0-996D-3C9C3BF060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2917" y="116058"/>
            <a:ext cx="4186730" cy="6625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411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20D7C120-30FD-475A-8A01-8859B63DFA60}"/>
              </a:ext>
            </a:extLst>
          </p:cNvPr>
          <p:cNvSpPr txBox="1"/>
          <p:nvPr/>
        </p:nvSpPr>
        <p:spPr>
          <a:xfrm>
            <a:off x="1310305" y="187136"/>
            <a:ext cx="9571390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000" dirty="0">
                <a:solidFill>
                  <a:schemeClr val="bg1"/>
                </a:solidFill>
              </a:rPr>
              <a:t>Marc–Uwe Kling als Autor</a:t>
            </a:r>
          </a:p>
          <a:p>
            <a:pPr algn="just"/>
            <a:endParaRPr lang="de-DE" sz="2400" dirty="0">
              <a:solidFill>
                <a:schemeClr val="bg1"/>
              </a:solidFill>
            </a:endParaRPr>
          </a:p>
          <a:p>
            <a:pPr algn="just"/>
            <a:r>
              <a:rPr lang="de-DE" sz="2400" dirty="0">
                <a:solidFill>
                  <a:schemeClr val="bg1"/>
                </a:solidFill>
              </a:rPr>
              <a:t>Hält sich in der Öffentlichkeit sehr zurück</a:t>
            </a:r>
          </a:p>
          <a:p>
            <a:pPr algn="just"/>
            <a:endParaRPr lang="de-DE" sz="2400" dirty="0">
              <a:solidFill>
                <a:schemeClr val="bg1"/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de-DE" sz="2400" dirty="0">
                <a:solidFill>
                  <a:schemeClr val="bg1"/>
                </a:solidFill>
              </a:rPr>
              <a:t>Känguru Chroniken: Hörbuch-Award (7 x Gold)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de-DE" sz="2400" dirty="0">
                <a:solidFill>
                  <a:schemeClr val="bg1"/>
                </a:solidFill>
              </a:rPr>
              <a:t>Känguru Manuskript: Hörbuch-Award (2x Platin)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de-DE" sz="2400" dirty="0">
                <a:solidFill>
                  <a:schemeClr val="bg1"/>
                </a:solidFill>
              </a:rPr>
              <a:t>Känguru Offenbarung: Hörbuch-Award (2x Platin)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de-DE" sz="2400" dirty="0">
                <a:solidFill>
                  <a:schemeClr val="bg1"/>
                </a:solidFill>
              </a:rPr>
              <a:t>Känguru Apokryphen: Hörbuch-Award (Gold)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de-DE" sz="2400" dirty="0">
                <a:solidFill>
                  <a:schemeClr val="bg1"/>
                </a:solidFill>
              </a:rPr>
              <a:t>Der Tag, an dem der Opa den Wasserkocher auf den Herd gestellt hat</a:t>
            </a:r>
          </a:p>
          <a:p>
            <a:endParaRPr lang="de-DE" dirty="0">
              <a:solidFill>
                <a:schemeClr val="bg1"/>
              </a:solidFill>
            </a:endParaRPr>
          </a:p>
          <a:p>
            <a:endParaRPr lang="de-DE" dirty="0">
              <a:solidFill>
                <a:schemeClr val="bg1"/>
              </a:solidFill>
            </a:endParaRPr>
          </a:p>
          <a:p>
            <a:endParaRPr lang="de-DE" dirty="0">
              <a:solidFill>
                <a:schemeClr val="bg1"/>
              </a:solidFill>
            </a:endParaRPr>
          </a:p>
        </p:txBody>
      </p:sp>
      <p:pic>
        <p:nvPicPr>
          <p:cNvPr id="2050" name="Picture 2" descr="Quellbild anzeigen">
            <a:extLst>
              <a:ext uri="{FF2B5EF4-FFF2-40B4-BE49-F238E27FC236}">
                <a16:creationId xmlns:a16="http://schemas.microsoft.com/office/drawing/2014/main" id="{FC6FBA9E-4934-4B97-9C40-42A29C750E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1775" y="3937189"/>
            <a:ext cx="4876800" cy="2733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873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564A3DAC-481A-44D9-AE07-22F2B27EEF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726" y="2408803"/>
            <a:ext cx="3104547" cy="2040391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46F33CD9-3BD7-4709-870D-C109844504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7300" y="1082289"/>
            <a:ext cx="3637398" cy="4693417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F36996C0-58E5-4D5D-AE9F-FC512FA71992}"/>
              </a:ext>
            </a:extLst>
          </p:cNvPr>
          <p:cNvSpPr txBox="1"/>
          <p:nvPr/>
        </p:nvSpPr>
        <p:spPr>
          <a:xfrm>
            <a:off x="4443044" y="225083"/>
            <a:ext cx="36373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dirty="0">
                <a:solidFill>
                  <a:schemeClr val="bg1"/>
                </a:solidFill>
              </a:rPr>
              <a:t>Protagonisten 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CF4D9D06-7744-4EA1-93EF-F511B7AF7D4A}"/>
              </a:ext>
            </a:extLst>
          </p:cNvPr>
          <p:cNvSpPr/>
          <p:nvPr/>
        </p:nvSpPr>
        <p:spPr>
          <a:xfrm>
            <a:off x="265139" y="1231614"/>
            <a:ext cx="384641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800" dirty="0">
                <a:solidFill>
                  <a:schemeClr val="bg1"/>
                </a:solidFill>
              </a:rPr>
              <a:t>Marc-Uwe Kling </a:t>
            </a:r>
          </a:p>
          <a:p>
            <a:endParaRPr lang="de-DE" sz="2800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2200" dirty="0">
                <a:solidFill>
                  <a:schemeClr val="bg1"/>
                </a:solidFill>
              </a:rPr>
              <a:t>Faul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2200" dirty="0">
                <a:solidFill>
                  <a:schemeClr val="bg1"/>
                </a:solidFill>
              </a:rPr>
              <a:t>Langschläfer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2200" dirty="0">
                <a:solidFill>
                  <a:schemeClr val="bg1"/>
                </a:solidFill>
              </a:rPr>
              <a:t>Sidekick vom Känguru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2200" dirty="0">
                <a:solidFill>
                  <a:schemeClr val="bg1"/>
                </a:solidFill>
              </a:rPr>
              <a:t>Hasst Wortverdrehungen sowie Bezeichnung „Kleinkünstler“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2200" dirty="0">
                <a:solidFill>
                  <a:schemeClr val="bg1"/>
                </a:solidFill>
              </a:rPr>
              <a:t>Tut immer so, als kenne er das Känguru nicht, wenn es peinliche Sachen anstellt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2200" dirty="0">
                <a:solidFill>
                  <a:schemeClr val="bg1"/>
                </a:solidFill>
              </a:rPr>
              <a:t>Mag Terence Hill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2200" dirty="0">
                <a:solidFill>
                  <a:schemeClr val="bg1"/>
                </a:solidFill>
              </a:rPr>
              <a:t>Hasst saubermachen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2200" dirty="0">
                <a:solidFill>
                  <a:schemeClr val="bg1"/>
                </a:solidFill>
              </a:rPr>
              <a:t>Fasst Emotionen in Gedichte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1C583E29-73B1-450D-AEAE-6FA05E2CBBF6}"/>
              </a:ext>
            </a:extLst>
          </p:cNvPr>
          <p:cNvSpPr/>
          <p:nvPr/>
        </p:nvSpPr>
        <p:spPr>
          <a:xfrm>
            <a:off x="7914698" y="1231614"/>
            <a:ext cx="4407877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2601913" algn="l"/>
              </a:tabLst>
            </a:pPr>
            <a:r>
              <a:rPr lang="de-DE" sz="2800" dirty="0">
                <a:solidFill>
                  <a:schemeClr val="bg1"/>
                </a:solidFill>
              </a:rPr>
              <a:t>Känguru</a:t>
            </a:r>
          </a:p>
          <a:p>
            <a:pPr>
              <a:tabLst>
                <a:tab pos="2601913" algn="l"/>
              </a:tabLst>
            </a:pPr>
            <a:endParaRPr lang="de-DE" sz="2800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  <a:tabLst>
                <a:tab pos="2601913" algn="l"/>
              </a:tabLst>
            </a:pPr>
            <a:r>
              <a:rPr lang="de-DE" sz="2200" dirty="0">
                <a:solidFill>
                  <a:schemeClr val="bg1"/>
                </a:solidFill>
              </a:rPr>
              <a:t>Ist Kommunist </a:t>
            </a:r>
          </a:p>
          <a:p>
            <a:pPr marL="285750" indent="-285750">
              <a:buFont typeface="Wingdings" panose="05000000000000000000" pitchFamily="2" charset="2"/>
              <a:buChar char="Ø"/>
              <a:tabLst>
                <a:tab pos="2601913" algn="l"/>
              </a:tabLst>
            </a:pPr>
            <a:r>
              <a:rPr lang="de-DE" sz="2200" dirty="0">
                <a:solidFill>
                  <a:schemeClr val="bg1"/>
                </a:solidFill>
              </a:rPr>
              <a:t>Schlagfertig</a:t>
            </a:r>
          </a:p>
          <a:p>
            <a:pPr marL="285750" indent="-285750">
              <a:buFont typeface="Wingdings" panose="05000000000000000000" pitchFamily="2" charset="2"/>
              <a:buChar char="Ø"/>
              <a:tabLst>
                <a:tab pos="2601913" algn="l"/>
              </a:tabLst>
            </a:pPr>
            <a:r>
              <a:rPr lang="de-DE" sz="2200" dirty="0">
                <a:solidFill>
                  <a:schemeClr val="bg1"/>
                </a:solidFill>
              </a:rPr>
              <a:t>Sarkastisch </a:t>
            </a:r>
          </a:p>
          <a:p>
            <a:pPr marL="285750" indent="-285750">
              <a:buFont typeface="Wingdings" panose="05000000000000000000" pitchFamily="2" charset="2"/>
              <a:buChar char="Ø"/>
              <a:tabLst>
                <a:tab pos="2601913" algn="l"/>
              </a:tabLst>
            </a:pPr>
            <a:r>
              <a:rPr lang="de-DE" sz="2200" dirty="0">
                <a:solidFill>
                  <a:schemeClr val="bg1"/>
                </a:solidFill>
              </a:rPr>
              <a:t>Langschläfer</a:t>
            </a:r>
          </a:p>
          <a:p>
            <a:pPr marL="285750" indent="-285750">
              <a:buFont typeface="Wingdings" panose="05000000000000000000" pitchFamily="2" charset="2"/>
              <a:buChar char="Ø"/>
              <a:tabLst>
                <a:tab pos="2601913" algn="l"/>
              </a:tabLst>
            </a:pPr>
            <a:r>
              <a:rPr lang="de-DE" sz="2200" dirty="0">
                <a:solidFill>
                  <a:schemeClr val="bg1"/>
                </a:solidFill>
              </a:rPr>
              <a:t>Schnapspralinensucht</a:t>
            </a:r>
          </a:p>
          <a:p>
            <a:pPr marL="285750" indent="-285750">
              <a:buFont typeface="Wingdings" panose="05000000000000000000" pitchFamily="2" charset="2"/>
              <a:buChar char="Ø"/>
              <a:tabLst>
                <a:tab pos="2601913" algn="l"/>
              </a:tabLst>
            </a:pPr>
            <a:r>
              <a:rPr lang="de-DE" sz="2200" dirty="0">
                <a:solidFill>
                  <a:schemeClr val="bg1"/>
                </a:solidFill>
              </a:rPr>
              <a:t>Klaut gerne Aschenbecher</a:t>
            </a:r>
          </a:p>
          <a:p>
            <a:pPr marL="285750" indent="-285750">
              <a:buFont typeface="Wingdings" panose="05000000000000000000" pitchFamily="2" charset="2"/>
              <a:buChar char="Ø"/>
              <a:tabLst>
                <a:tab pos="2601913" algn="l"/>
              </a:tabLst>
            </a:pPr>
            <a:r>
              <a:rPr lang="de-DE" sz="2200" dirty="0">
                <a:solidFill>
                  <a:schemeClr val="bg1"/>
                </a:solidFill>
              </a:rPr>
              <a:t>Heikel, was Besitzverhältnisse angeht</a:t>
            </a:r>
          </a:p>
          <a:p>
            <a:pPr marL="285750" indent="-285750">
              <a:buFont typeface="Wingdings" panose="05000000000000000000" pitchFamily="2" charset="2"/>
              <a:buChar char="Ø"/>
              <a:tabLst>
                <a:tab pos="2601913" algn="l"/>
              </a:tabLst>
            </a:pPr>
            <a:r>
              <a:rPr lang="de-DE" sz="2200" dirty="0">
                <a:solidFill>
                  <a:schemeClr val="bg1"/>
                </a:solidFill>
              </a:rPr>
              <a:t>Mag Bud Spencer</a:t>
            </a:r>
          </a:p>
          <a:p>
            <a:pPr marL="285750" indent="-285750">
              <a:buFont typeface="Wingdings" panose="05000000000000000000" pitchFamily="2" charset="2"/>
              <a:buChar char="Ø"/>
              <a:tabLst>
                <a:tab pos="2601913" algn="l"/>
              </a:tabLst>
            </a:pPr>
            <a:r>
              <a:rPr lang="de-DE" sz="2200" dirty="0">
                <a:solidFill>
                  <a:schemeClr val="bg1"/>
                </a:solidFill>
              </a:rPr>
              <a:t>Liebt Nirvana</a:t>
            </a:r>
          </a:p>
          <a:p>
            <a:pPr marL="285750" indent="-285750">
              <a:buFont typeface="Wingdings" panose="05000000000000000000" pitchFamily="2" charset="2"/>
              <a:buChar char="Ø"/>
              <a:tabLst>
                <a:tab pos="2601913" algn="l"/>
              </a:tabLst>
            </a:pPr>
            <a:r>
              <a:rPr lang="de-DE" sz="2200" dirty="0">
                <a:solidFill>
                  <a:schemeClr val="bg1"/>
                </a:solidFill>
              </a:rPr>
              <a:t>Drückt sich gerne vor Saubermachen</a:t>
            </a:r>
          </a:p>
          <a:p>
            <a:endParaRPr lang="de-D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9428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F7C78010-E2C3-476F-A090-D31E0AAB2283}"/>
              </a:ext>
            </a:extLst>
          </p:cNvPr>
          <p:cNvSpPr txBox="1"/>
          <p:nvPr/>
        </p:nvSpPr>
        <p:spPr>
          <a:xfrm>
            <a:off x="477981" y="1122363"/>
            <a:ext cx="4023360" cy="320413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dirty="0" err="1">
                <a:latin typeface="+mj-lt"/>
                <a:ea typeface="+mj-ea"/>
                <a:cs typeface="+mj-cs"/>
              </a:rPr>
              <a:t>Textstellen</a:t>
            </a:r>
            <a:endParaRPr lang="en-US" sz="4800" dirty="0">
              <a:latin typeface="+mj-lt"/>
              <a:ea typeface="+mj-ea"/>
              <a:cs typeface="+mj-cs"/>
            </a:endParaRPr>
          </a:p>
          <a:p>
            <a:pPr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800" dirty="0">
              <a:latin typeface="+mj-lt"/>
              <a:ea typeface="+mj-ea"/>
              <a:cs typeface="+mj-cs"/>
            </a:endParaRPr>
          </a:p>
          <a:p>
            <a:pPr marL="342900" indent="-34290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dirty="0">
                <a:latin typeface="+mj-lt"/>
                <a:ea typeface="+mj-ea"/>
                <a:cs typeface="+mj-cs"/>
              </a:rPr>
              <a:t>Whopper </a:t>
            </a:r>
          </a:p>
          <a:p>
            <a:pPr marL="342900" indent="-342900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dirty="0" err="1">
                <a:latin typeface="+mj-lt"/>
                <a:ea typeface="+mj-ea"/>
                <a:cs typeface="+mj-cs"/>
              </a:rPr>
              <a:t>Warzenschwein</a:t>
            </a:r>
            <a:endParaRPr lang="en-US" sz="4800" dirty="0">
              <a:latin typeface="+mj-lt"/>
              <a:ea typeface="+mj-ea"/>
              <a:cs typeface="+mj-cs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8AC70857-F4DC-4D40-9F09-1949D4B2A04B}"/>
              </a:ext>
            </a:extLst>
          </p:cNvPr>
          <p:cNvSpPr txBox="1"/>
          <p:nvPr/>
        </p:nvSpPr>
        <p:spPr>
          <a:xfrm>
            <a:off x="355381" y="507176"/>
            <a:ext cx="1041008" cy="6151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de-DE"/>
          </a:p>
        </p:txBody>
      </p:sp>
      <p:pic>
        <p:nvPicPr>
          <p:cNvPr id="2050" name="Picture 2" descr="Die Sprache der Dummen | Neues vom Känguru reloaded | Marc-Uwe Kling |  Känguru-Chroniken-Storys - YouTube">
            <a:extLst>
              <a:ext uri="{FF2B5EF4-FFF2-40B4-BE49-F238E27FC236}">
                <a16:creationId xmlns:a16="http://schemas.microsoft.com/office/drawing/2014/main" id="{3726740D-3CA7-43C8-89DC-1505D2AD77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322" y="3429000"/>
            <a:ext cx="5821678" cy="351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Whopper | Neues vom Känguru reloaded | Marc-Uwe Kling | Känguru-Chroniken-Storys  - YouTube">
            <a:extLst>
              <a:ext uri="{FF2B5EF4-FFF2-40B4-BE49-F238E27FC236}">
                <a16:creationId xmlns:a16="http://schemas.microsoft.com/office/drawing/2014/main" id="{12008676-CDDB-47F0-A3D0-31143F6466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320" y="-40640"/>
            <a:ext cx="5821680" cy="3469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28583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F0755A90-8E87-437A-99E4-691C52CC3F4D}"/>
              </a:ext>
            </a:extLst>
          </p:cNvPr>
          <p:cNvSpPr txBox="1"/>
          <p:nvPr/>
        </p:nvSpPr>
        <p:spPr>
          <a:xfrm>
            <a:off x="1210268" y="382012"/>
            <a:ext cx="7399606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000" dirty="0">
                <a:solidFill>
                  <a:schemeClr val="bg1"/>
                </a:solidFill>
              </a:rPr>
              <a:t>Probleme</a:t>
            </a:r>
          </a:p>
          <a:p>
            <a:endParaRPr lang="de-DE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>
                <a:solidFill>
                  <a:schemeClr val="bg1"/>
                </a:solidFill>
              </a:rPr>
              <a:t>Hauptproblem: Känguru lässt sich leicht provozieren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de-DE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>
                <a:solidFill>
                  <a:schemeClr val="bg1"/>
                </a:solidFill>
              </a:rPr>
              <a:t>Känguru reflektiert nicht, Marc-Uwe Kling reflektiert nur manchmal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>
                <a:solidFill>
                  <a:schemeClr val="bg1"/>
                </a:solidFill>
              </a:rPr>
              <a:t>Manchmal wird Öffentlichkeit mit einbezogen (Whopper), manchmal nur Känguru und Marc-Uwe Kling (Warzenschwein)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>
                <a:solidFill>
                  <a:schemeClr val="bg1"/>
                </a:solidFill>
              </a:rPr>
              <a:t>Marc-Uwe Kling wird vom Känguru leichter überzeugt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de-DE" dirty="0">
              <a:solidFill>
                <a:schemeClr val="bg1"/>
              </a:solidFill>
            </a:endParaRPr>
          </a:p>
          <a:p>
            <a:endParaRPr lang="de-DE" dirty="0">
              <a:solidFill>
                <a:schemeClr val="bg1"/>
              </a:solidFill>
            </a:endParaRPr>
          </a:p>
          <a:p>
            <a:endParaRPr lang="de-DE" dirty="0">
              <a:solidFill>
                <a:schemeClr val="bg1"/>
              </a:solidFill>
            </a:endParaRPr>
          </a:p>
          <a:p>
            <a:endParaRPr lang="de-DE" dirty="0">
              <a:solidFill>
                <a:schemeClr val="bg1"/>
              </a:solidFill>
            </a:endParaRPr>
          </a:p>
          <a:p>
            <a:endParaRPr lang="de-DE" dirty="0">
              <a:solidFill>
                <a:schemeClr val="bg1"/>
              </a:solidFill>
            </a:endParaRPr>
          </a:p>
          <a:p>
            <a:endParaRPr lang="de-DE" dirty="0">
              <a:solidFill>
                <a:schemeClr val="bg1"/>
              </a:solidFill>
            </a:endParaRPr>
          </a:p>
          <a:p>
            <a:endParaRPr lang="de-DE" dirty="0">
              <a:solidFill>
                <a:schemeClr val="bg1"/>
              </a:solidFill>
            </a:endParaRPr>
          </a:p>
          <a:p>
            <a:endParaRPr lang="de-DE" dirty="0">
              <a:solidFill>
                <a:schemeClr val="bg1"/>
              </a:solidFill>
            </a:endParaRPr>
          </a:p>
          <a:p>
            <a:endParaRPr lang="de-DE" dirty="0">
              <a:solidFill>
                <a:schemeClr val="bg1"/>
              </a:solidFill>
            </a:endParaRPr>
          </a:p>
          <a:p>
            <a:endParaRPr lang="de-DE" dirty="0">
              <a:solidFill>
                <a:schemeClr val="bg1"/>
              </a:solidFill>
            </a:endParaRPr>
          </a:p>
          <a:p>
            <a:endParaRPr lang="de-DE" dirty="0">
              <a:solidFill>
                <a:schemeClr val="bg1"/>
              </a:solidFill>
            </a:endParaRPr>
          </a:p>
          <a:p>
            <a:endParaRPr lang="de-DE" dirty="0"/>
          </a:p>
        </p:txBody>
      </p:sp>
      <p:pic>
        <p:nvPicPr>
          <p:cNvPr id="1026" name="Picture 2" descr="Die dritte und letzte Regel des Boxclubs lautet: Wer einen Nazi sieht, muss  ihn boxen! : asozialesnetzwerk">
            <a:hlinkClick r:id="rId2"/>
            <a:extLst>
              <a:ext uri="{FF2B5EF4-FFF2-40B4-BE49-F238E27FC236}">
                <a16:creationId xmlns:a16="http://schemas.microsoft.com/office/drawing/2014/main" id="{1DEA2FF6-F1BA-4606-8FC0-94D3126932F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71" y="3063124"/>
            <a:ext cx="4709789" cy="3532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känguru chroniken Tumblr posts - Tumbral.com">
            <a:extLst>
              <a:ext uri="{FF2B5EF4-FFF2-40B4-BE49-F238E27FC236}">
                <a16:creationId xmlns:a16="http://schemas.microsoft.com/office/drawing/2014/main" id="{3E9D99DC-76F8-4C3A-9377-97AE12D6D9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340211"/>
            <a:ext cx="5316965" cy="3195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72730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A2DAC695-9332-45A6-B5C2-13301734653E}"/>
              </a:ext>
            </a:extLst>
          </p:cNvPr>
          <p:cNvSpPr txBox="1"/>
          <p:nvPr/>
        </p:nvSpPr>
        <p:spPr>
          <a:xfrm>
            <a:off x="577048" y="0"/>
            <a:ext cx="11614951" cy="7663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dirty="0">
                <a:solidFill>
                  <a:schemeClr val="bg1"/>
                </a:solidFill>
              </a:rPr>
              <a:t>				</a:t>
            </a:r>
          </a:p>
          <a:p>
            <a:endParaRPr lang="de-DE" sz="4000" dirty="0">
              <a:solidFill>
                <a:schemeClr val="bg1"/>
              </a:solidFill>
            </a:endParaRPr>
          </a:p>
          <a:p>
            <a:r>
              <a:rPr lang="de-DE" sz="4000" dirty="0">
                <a:solidFill>
                  <a:schemeClr val="bg1"/>
                </a:solidFill>
              </a:rPr>
              <a:t>			Zusammenfassung</a:t>
            </a:r>
          </a:p>
          <a:p>
            <a:pPr algn="ctr"/>
            <a:endParaRPr lang="de-DE" dirty="0">
              <a:solidFill>
                <a:schemeClr val="bg1"/>
              </a:solidFill>
            </a:endParaRPr>
          </a:p>
          <a:p>
            <a:pPr algn="ctr"/>
            <a:endParaRPr lang="de-DE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2400" dirty="0">
                <a:solidFill>
                  <a:schemeClr val="bg1"/>
                </a:solidFill>
              </a:rPr>
              <a:t>Kein roter Faden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2400" dirty="0">
                <a:solidFill>
                  <a:schemeClr val="bg1"/>
                </a:solidFill>
              </a:rPr>
              <a:t>Känguru wohnt gegenüber Marc-Uwe </a:t>
            </a:r>
          </a:p>
          <a:p>
            <a:r>
              <a:rPr lang="de-DE" sz="2400" dirty="0">
                <a:solidFill>
                  <a:schemeClr val="bg1"/>
                </a:solidFill>
              </a:rPr>
              <a:t>Kling, zieht </a:t>
            </a:r>
            <a:r>
              <a:rPr lang="de-DE" sz="2400" dirty="0" err="1">
                <a:solidFill>
                  <a:schemeClr val="bg1"/>
                </a:solidFill>
              </a:rPr>
              <a:t>aberbei</a:t>
            </a:r>
            <a:r>
              <a:rPr lang="de-DE" sz="2400" dirty="0">
                <a:solidFill>
                  <a:schemeClr val="bg1"/>
                </a:solidFill>
              </a:rPr>
              <a:t> ihm ein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2400" dirty="0">
                <a:solidFill>
                  <a:schemeClr val="bg1"/>
                </a:solidFill>
              </a:rPr>
              <a:t>Alltägliche Erlebnisse in </a:t>
            </a:r>
          </a:p>
          <a:p>
            <a:r>
              <a:rPr lang="de-DE" sz="2400" dirty="0">
                <a:solidFill>
                  <a:schemeClr val="bg1"/>
                </a:solidFill>
              </a:rPr>
              <a:t>unterschiedlichen Themenbereiche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2400" dirty="0">
                <a:solidFill>
                  <a:schemeClr val="bg1"/>
                </a:solidFill>
              </a:rPr>
              <a:t>Erleben viele Abenteuer zusammen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2400" dirty="0">
                <a:solidFill>
                  <a:schemeClr val="bg1"/>
                </a:solidFill>
              </a:rPr>
              <a:t>Baut teilweise aufeinander auf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2400" dirty="0">
                <a:solidFill>
                  <a:schemeClr val="bg1"/>
                </a:solidFill>
              </a:rPr>
              <a:t>Leitmotive </a:t>
            </a:r>
          </a:p>
          <a:p>
            <a:endParaRPr lang="de-DE" dirty="0">
              <a:solidFill>
                <a:schemeClr val="bg1"/>
              </a:solidFill>
            </a:endParaRPr>
          </a:p>
          <a:p>
            <a:endParaRPr lang="de-DE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de-DE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de-DE" dirty="0">
              <a:solidFill>
                <a:schemeClr val="bg1"/>
              </a:solidFill>
            </a:endParaRPr>
          </a:p>
          <a:p>
            <a:endParaRPr lang="de-DE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de-DE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de-DE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de-DE" dirty="0">
              <a:solidFill>
                <a:schemeClr val="bg1"/>
              </a:solidFill>
            </a:endParaRPr>
          </a:p>
        </p:txBody>
      </p:sp>
      <p:pic>
        <p:nvPicPr>
          <p:cNvPr id="3074" name="Picture 2" descr="Quellbild anzeigen">
            <a:extLst>
              <a:ext uri="{FF2B5EF4-FFF2-40B4-BE49-F238E27FC236}">
                <a16:creationId xmlns:a16="http://schemas.microsoft.com/office/drawing/2014/main" id="{DDC5FC47-9641-4A0D-8278-C3EE9FE486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2" t="2667" r="3143" b="9250"/>
          <a:stretch/>
        </p:blipFill>
        <p:spPr bwMode="auto">
          <a:xfrm>
            <a:off x="7297445" y="0"/>
            <a:ext cx="489455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19058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162FBECC-BDAE-43C5-AE39-54543AE1E9F6}"/>
              </a:ext>
            </a:extLst>
          </p:cNvPr>
          <p:cNvSpPr txBox="1"/>
          <p:nvPr/>
        </p:nvSpPr>
        <p:spPr>
          <a:xfrm>
            <a:off x="0" y="505123"/>
            <a:ext cx="6347534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000" dirty="0">
                <a:solidFill>
                  <a:schemeClr val="bg1"/>
                </a:solidFill>
              </a:rPr>
              <a:t>Sprache</a:t>
            </a:r>
          </a:p>
          <a:p>
            <a:endParaRPr lang="de-DE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>
                <a:solidFill>
                  <a:schemeClr val="bg1"/>
                </a:solidFill>
              </a:rPr>
              <a:t>Erzählhaltung: wertend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>
                <a:solidFill>
                  <a:schemeClr val="bg1"/>
                </a:solidFill>
              </a:rPr>
              <a:t>Darbietungsform: Figuren-/Personenrede, direkte Rede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>
                <a:solidFill>
                  <a:schemeClr val="bg1"/>
                </a:solidFill>
              </a:rPr>
              <a:t>Erzählform : personaler, erlebender Ich-Erzähler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>
                <a:solidFill>
                  <a:schemeClr val="bg1"/>
                </a:solidFill>
              </a:rPr>
              <a:t>Erzählerstandort: nahe </a:t>
            </a:r>
            <a:r>
              <a:rPr lang="de-DE" dirty="0" err="1">
                <a:solidFill>
                  <a:schemeClr val="bg1"/>
                </a:solidFill>
              </a:rPr>
              <a:t>bzw</a:t>
            </a:r>
            <a:r>
              <a:rPr lang="de-DE" dirty="0">
                <a:solidFill>
                  <a:schemeClr val="bg1"/>
                </a:solidFill>
              </a:rPr>
              <a:t> mitten im Geschehen, direkte Rede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>
                <a:solidFill>
                  <a:schemeClr val="bg1"/>
                </a:solidFill>
              </a:rPr>
              <a:t>Zeitstruktur: zeitdeckend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de-DE" dirty="0">
              <a:solidFill>
                <a:schemeClr val="bg1"/>
              </a:solidFill>
            </a:endParaRPr>
          </a:p>
          <a:p>
            <a:endParaRPr lang="de-DE" dirty="0">
              <a:solidFill>
                <a:schemeClr val="bg1"/>
              </a:solidFill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B8E1AA59-B6E0-4C1D-84CD-A83035F2291B}"/>
              </a:ext>
            </a:extLst>
          </p:cNvPr>
          <p:cNvSpPr txBox="1"/>
          <p:nvPr/>
        </p:nvSpPr>
        <p:spPr>
          <a:xfrm>
            <a:off x="6747029" y="505123"/>
            <a:ext cx="561068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000" dirty="0">
                <a:solidFill>
                  <a:schemeClr val="bg1"/>
                </a:solidFill>
              </a:rPr>
              <a:t>Sprechweise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de-DE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dirty="0">
                <a:solidFill>
                  <a:schemeClr val="bg1"/>
                </a:solidFill>
              </a:rPr>
              <a:t>Känguru: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1"/>
                </a:solidFill>
              </a:rPr>
              <a:t>Direkte Art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1"/>
                </a:solidFill>
              </a:rPr>
              <a:t>Reaktion auf jede Provokation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1"/>
                </a:solidFill>
              </a:rPr>
              <a:t>Immer letztes Wort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de-DE" dirty="0">
              <a:solidFill>
                <a:schemeClr val="bg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dirty="0">
                <a:solidFill>
                  <a:schemeClr val="bg1"/>
                </a:solidFill>
              </a:rPr>
              <a:t>Marc-Uwe Kling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1"/>
                </a:solidFill>
              </a:rPr>
              <a:t>Höfliche Art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1"/>
                </a:solidFill>
              </a:rPr>
              <a:t>Reagiert nicht auf jede Provokation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bg1"/>
                </a:solidFill>
              </a:rPr>
              <a:t>Versucht immer beschwichtigende Witze</a:t>
            </a:r>
          </a:p>
        </p:txBody>
      </p:sp>
      <p:pic>
        <p:nvPicPr>
          <p:cNvPr id="4098" name="Picture 2" descr="Quellbild anzeigen">
            <a:extLst>
              <a:ext uri="{FF2B5EF4-FFF2-40B4-BE49-F238E27FC236}">
                <a16:creationId xmlns:a16="http://schemas.microsoft.com/office/drawing/2014/main" id="{5BA773C4-B37E-4D58-A946-A087A3D23B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5536" y="3146335"/>
            <a:ext cx="4760464" cy="3545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80742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 descr="Ein Bild, das Säugetier, Gras, draußen, Person enthält.&#10;&#10;Automatisch generierte Beschreibung">
            <a:extLst>
              <a:ext uri="{FF2B5EF4-FFF2-40B4-BE49-F238E27FC236}">
                <a16:creationId xmlns:a16="http://schemas.microsoft.com/office/drawing/2014/main" id="{3B29B046-0ADE-4C0F-ADD3-DF0005D570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69" t="954" r="28360" b="-1"/>
          <a:stretch/>
        </p:blipFill>
        <p:spPr>
          <a:xfrm>
            <a:off x="4155755" y="3429000"/>
            <a:ext cx="3880489" cy="3070003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C1C3B20A-3906-4D06-BAD4-435F5EA9DCCA}"/>
              </a:ext>
            </a:extLst>
          </p:cNvPr>
          <p:cNvSpPr txBox="1"/>
          <p:nvPr/>
        </p:nvSpPr>
        <p:spPr>
          <a:xfrm>
            <a:off x="0" y="0"/>
            <a:ext cx="10892901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000" dirty="0">
                <a:solidFill>
                  <a:schemeClr val="bg1"/>
                </a:solidFill>
              </a:rPr>
              <a:t>Botschaft</a:t>
            </a:r>
          </a:p>
          <a:p>
            <a:pPr algn="ctr"/>
            <a:r>
              <a:rPr lang="de-DE" sz="3200" dirty="0">
                <a:solidFill>
                  <a:schemeClr val="bg1"/>
                </a:solidFill>
              </a:rPr>
              <a:t>Immer humorvoll und optimistisch sein, egal was das Leben dir entgegen wirft und wie ausweglos die Situation. </a:t>
            </a:r>
          </a:p>
          <a:p>
            <a:pPr algn="ctr"/>
            <a:r>
              <a:rPr lang="de-DE" sz="3200" dirty="0">
                <a:solidFill>
                  <a:schemeClr val="bg1"/>
                </a:solidFill>
              </a:rPr>
              <a:t>Es werden immer bessere Zeiten kommen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1F014F8A-507D-4DCA-A6E6-E82ED62E30F4}"/>
              </a:ext>
            </a:extLst>
          </p:cNvPr>
          <p:cNvSpPr txBox="1"/>
          <p:nvPr/>
        </p:nvSpPr>
        <p:spPr>
          <a:xfrm>
            <a:off x="0" y="2437775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000" dirty="0">
                <a:solidFill>
                  <a:schemeClr val="bg1"/>
                </a:solidFill>
              </a:rPr>
              <a:t>Meinungen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F1476DCC-6DC7-474A-B60E-708566C25299}"/>
              </a:ext>
            </a:extLst>
          </p:cNvPr>
          <p:cNvSpPr txBox="1"/>
          <p:nvPr/>
        </p:nvSpPr>
        <p:spPr>
          <a:xfrm>
            <a:off x="-1" y="3145661"/>
            <a:ext cx="3880489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dirty="0">
                <a:solidFill>
                  <a:schemeClr val="bg1"/>
                </a:solidFill>
              </a:rPr>
              <a:t>Chiara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2000" dirty="0">
                <a:solidFill>
                  <a:schemeClr val="bg1"/>
                </a:solidFill>
              </a:rPr>
              <a:t>Humorvoll geschrieben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2000" dirty="0">
                <a:solidFill>
                  <a:schemeClr val="bg1"/>
                </a:solidFill>
              </a:rPr>
              <a:t>Gute Wortwahl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2000" dirty="0">
                <a:solidFill>
                  <a:schemeClr val="bg1"/>
                </a:solidFill>
              </a:rPr>
              <a:t>Direkt geschrieben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2000" dirty="0">
                <a:solidFill>
                  <a:schemeClr val="bg1"/>
                </a:solidFill>
              </a:rPr>
              <a:t>Ansprechend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2000" dirty="0">
                <a:solidFill>
                  <a:schemeClr val="bg1"/>
                </a:solidFill>
              </a:rPr>
              <a:t>Realitätsnah und realitätsfern zugleich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00AD8191-A5AA-43A7-94AE-2CEBAA539131}"/>
              </a:ext>
            </a:extLst>
          </p:cNvPr>
          <p:cNvSpPr txBox="1"/>
          <p:nvPr/>
        </p:nvSpPr>
        <p:spPr>
          <a:xfrm>
            <a:off x="8311511" y="3145661"/>
            <a:ext cx="388048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dirty="0">
                <a:solidFill>
                  <a:schemeClr val="bg1"/>
                </a:solidFill>
              </a:rPr>
              <a:t>Florian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2000" dirty="0">
                <a:solidFill>
                  <a:schemeClr val="bg1"/>
                </a:solidFill>
              </a:rPr>
              <a:t>Nötige Informationen gegeben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2000" dirty="0">
                <a:solidFill>
                  <a:schemeClr val="bg1"/>
                </a:solidFill>
              </a:rPr>
              <a:t>Persönlich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2000" dirty="0">
                <a:solidFill>
                  <a:schemeClr val="bg1"/>
                </a:solidFill>
              </a:rPr>
              <a:t>Überwiegend lustige Kapitel, jedoch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2000" dirty="0">
                <a:solidFill>
                  <a:schemeClr val="bg1"/>
                </a:solidFill>
              </a:rPr>
              <a:t>Einige trockene und unlustige Kapitel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2000" dirty="0">
                <a:solidFill>
                  <a:schemeClr val="bg1"/>
                </a:solidFill>
              </a:rPr>
              <a:t>Sympathische Charaktere</a:t>
            </a:r>
          </a:p>
        </p:txBody>
      </p:sp>
    </p:spTree>
    <p:extLst>
      <p:ext uri="{BB962C8B-B14F-4D97-AF65-F5344CB8AC3E}">
        <p14:creationId xmlns:p14="http://schemas.microsoft.com/office/powerpoint/2010/main" val="2065382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7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Quellbild anzeigen">
            <a:extLst>
              <a:ext uri="{FF2B5EF4-FFF2-40B4-BE49-F238E27FC236}">
                <a16:creationId xmlns:a16="http://schemas.microsoft.com/office/drawing/2014/main" id="{4643DDD3-18C6-476C-B3A2-21C8D65D49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84158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3E4F19A7-A959-40BB-972C-4880BAF8EB0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360</Words>
  <Application>Microsoft Office PowerPoint</Application>
  <PresentationFormat>Breitbild</PresentationFormat>
  <Paragraphs>120</Paragraphs>
  <Slides>12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Wingdings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Chiara Putzhammer</dc:creator>
  <cp:lastModifiedBy>Volker</cp:lastModifiedBy>
  <cp:revision>23</cp:revision>
  <dcterms:created xsi:type="dcterms:W3CDTF">2020-09-09T14:42:33Z</dcterms:created>
  <dcterms:modified xsi:type="dcterms:W3CDTF">2020-09-22T14:25:00Z</dcterms:modified>
</cp:coreProperties>
</file>