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7E3C92-2FF6-42D0-A9AD-7F486813A5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0166DFE-FD79-40EE-8BC4-7B56CC937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BCAD637-546E-4CE1-A0F2-0EACAA039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5C62A-0FB4-475C-87D1-26A3141D33B6}" type="datetimeFigureOut">
              <a:rPr lang="de-DE" smtClean="0"/>
              <a:t>15.06.2021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25B324A-0FAB-4AF0-A82B-51CFA2FF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03B2CC1-EE4C-4BDE-A098-CEC9EA4A9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23291-160E-4494-9F8F-E85CE6FF6B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7391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8ADDA1-C3F4-4E7B-8A1D-6B3BAEB67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18BD14-94A5-45C2-AFD7-1907C0078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763C01B-0A0C-4D7F-927A-D7F0C74E6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5C62A-0FB4-475C-87D1-26A3141D33B6}" type="datetimeFigureOut">
              <a:rPr lang="de-DE" smtClean="0"/>
              <a:t>15.06.2021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C05E0D7-0978-4351-8A68-894E2012A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69CAC2E-37A5-4BDB-902D-B10D738A6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23291-160E-4494-9F8F-E85CE6FF6B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4997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5A511E-1DA3-4FC0-929F-671083AD7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0F858F4-E79D-4D44-BF12-85B8353D94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87FB81-F8A3-40F5-946A-B89D1C73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5C62A-0FB4-475C-87D1-26A3141D33B6}" type="datetimeFigureOut">
              <a:rPr lang="de-DE" smtClean="0"/>
              <a:t>15.06.2021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2F390E2-D84F-41F1-8919-0161A23C7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44FD631-83B3-4FD3-9D5D-A8F449DCD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23291-160E-4494-9F8F-E85CE6FF6B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46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B35D50-7F12-41A4-879C-9C3A85A6A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005ADA2-1FB9-4277-93B2-7BCE5705E8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34A9306-E5F6-4B66-8505-B19D74CEB7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7B20745-46FC-4C70-9888-7E1F3B0D8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5C62A-0FB4-475C-87D1-26A3141D33B6}" type="datetimeFigureOut">
              <a:rPr lang="de-DE" smtClean="0"/>
              <a:t>15.06.2021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1CEED72-5568-437A-9D1F-FB4802ED8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3E0DEFD-ECEC-4120-9D9B-86DE0F546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23291-160E-4494-9F8F-E85CE6FF6B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0189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E16355-399C-401F-8495-290143D38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B32A712-4CD6-4D97-A364-796745B1A1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B88CC1B-ACA6-416B-A964-7A55D2615F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346079E-C580-4130-B804-4FC5802B64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E91CDE3-BB20-4FE8-8218-FCBE13787D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1924C5D-DF21-4ADB-BC7D-74C61E720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5C62A-0FB4-475C-87D1-26A3141D33B6}" type="datetimeFigureOut">
              <a:rPr lang="de-DE" smtClean="0"/>
              <a:t>15.06.2021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BCFC158-F5D9-459F-81FA-2D354BB30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108BA63-A2DE-4BB0-ACD0-A7BC86C8D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23291-160E-4494-9F8F-E85CE6FF6B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9175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3A1A23-AB37-46D2-84E5-AEFD3E997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8C05F8C-E934-4920-AB5C-3E020E9A7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5C62A-0FB4-475C-87D1-26A3141D33B6}" type="datetimeFigureOut">
              <a:rPr lang="de-DE" smtClean="0"/>
              <a:t>15.06.2021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2A31A31-3C46-4CF2-A1CE-B25E650A9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4AF7A75-35C2-4A85-A0B9-66DF014F4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23291-160E-4494-9F8F-E85CE6FF6B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8230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68F6CFE-0126-4802-A9FE-6C0C1E4F1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5C62A-0FB4-475C-87D1-26A3141D33B6}" type="datetimeFigureOut">
              <a:rPr lang="de-DE" smtClean="0"/>
              <a:t>15.06.2021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FAE7459-86B1-4C31-AE84-9F11EBFB4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3DF3E25-4A86-4E91-946C-1F795B08D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23291-160E-4494-9F8F-E85CE6FF6B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4411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BC32A6-469D-4469-87CE-69D684364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86BFBC-A0AF-4418-A388-E92C6AE44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61C9441-7980-461F-BDCE-F481BD7C8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B2D2311-7C74-45E5-9227-4BA070B27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5C62A-0FB4-475C-87D1-26A3141D33B6}" type="datetimeFigureOut">
              <a:rPr lang="de-DE" smtClean="0"/>
              <a:t>15.06.2021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6EA8308-441B-41EC-A719-C129D9071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E6BFA9B-F313-4E5D-96A5-6EBC5A521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23291-160E-4494-9F8F-E85CE6FF6B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4979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B74136-DB40-4DAE-A1ED-0F30AC2D0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3E31A2A-ACFD-48DC-84BA-8613A41065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A784875-114C-4BAD-8A51-A70FC24040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700A32B-D7A2-42F8-866D-24713796E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5C62A-0FB4-475C-87D1-26A3141D33B6}" type="datetimeFigureOut">
              <a:rPr lang="de-DE" smtClean="0"/>
              <a:t>15.06.2021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05A6301-A9E6-4C57-A916-6E9E40787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3488519-0823-4A5A-9C44-81C6FABAF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23291-160E-4494-9F8F-E85CE6FF6B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844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45D3C7-3718-448A-BA9C-D273B2E1A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B9E91FA-9B4E-4E72-9080-B25EC6F97A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E2E2612-944C-4140-9E5A-C78DE34E4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5C62A-0FB4-475C-87D1-26A3141D33B6}" type="datetimeFigureOut">
              <a:rPr lang="de-DE" smtClean="0"/>
              <a:t>15.06.2021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E35141D-B6FD-4C9A-BECC-36FBC022F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E022CAE-D1E7-44EB-86B3-C16B456F6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23291-160E-4494-9F8F-E85CE6FF6B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2331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418DCA2-A46C-4544-A12F-E4FC5CAB90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9A857AA-4217-4E46-997B-8425D8EE32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F0D2601-2493-4AF8-8246-AC2C41DB4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5C62A-0FB4-475C-87D1-26A3141D33B6}" type="datetimeFigureOut">
              <a:rPr lang="de-DE" smtClean="0"/>
              <a:t>15.06.2021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323CE8-57B7-40C8-A38C-BBF579779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F5F0C0C-77D7-4817-A1C4-1DFF4D805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23291-160E-4494-9F8F-E85CE6FF6B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296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31C8B0C-C49E-4AB1-B6E0-1ECFCE5F5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DF0BB21-E70A-42B7-9037-BF81C3A737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255E5A9-EC6C-46B0-B61D-F75CFA92A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5C62A-0FB4-475C-87D1-26A3141D33B6}" type="datetimeFigureOut">
              <a:rPr lang="de-DE" smtClean="0"/>
              <a:t>15.06.2021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5F69D9B-5E77-47B4-8BA1-9E32DB670A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ABAA15-4146-415B-8206-EBAA9012F3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823291-160E-4494-9F8F-E85CE6FF6B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7496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e.wikipedia.org/wiki/Eloxal-Verfahren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oatings.ch/eloxieren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lektroniknet.de/elektronik-automotive/sonstiges/zurueck-in-die-zukunft-1386.html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hemie-schule.de/KnowHow/Eloxal-Verfahren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4877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6D0D0D-E3DC-4D19-B60A-9C87AED324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Eloxal-Verfahren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DBD800C-A9E7-43F3-A8CD-82E81359D7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b="1" dirty="0"/>
              <a:t>El</a:t>
            </a:r>
            <a:r>
              <a:rPr lang="de-DE" dirty="0"/>
              <a:t>ektrolytische </a:t>
            </a:r>
            <a:r>
              <a:rPr lang="de-DE" b="1" dirty="0"/>
              <a:t>Ox</a:t>
            </a:r>
            <a:r>
              <a:rPr lang="de-DE" dirty="0"/>
              <a:t>idation von </a:t>
            </a:r>
            <a:r>
              <a:rPr lang="de-DE" b="1" dirty="0"/>
              <a:t>Al</a:t>
            </a:r>
            <a:r>
              <a:rPr lang="de-DE" dirty="0"/>
              <a:t>uminium</a:t>
            </a:r>
          </a:p>
        </p:txBody>
      </p:sp>
    </p:spTree>
    <p:extLst>
      <p:ext uri="{BB962C8B-B14F-4D97-AF65-F5344CB8AC3E}">
        <p14:creationId xmlns:p14="http://schemas.microsoft.com/office/powerpoint/2010/main" val="21576726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5000">
        <p15:prstTrans prst="curtains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3" name="applause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C401D47-9A1C-422A-BFE8-871BBF5B9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de-DE" sz="4000">
                <a:solidFill>
                  <a:srgbClr val="FFFFFF"/>
                </a:solidFill>
              </a:rPr>
              <a:t>Inhalt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DD9040E-72A7-48B4-850C-A24622A4F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r>
              <a:rPr lang="de-DE" sz="2400" dirty="0"/>
              <a:t>Nutzung</a:t>
            </a:r>
          </a:p>
          <a:p>
            <a:r>
              <a:rPr lang="de-DE" sz="2400" dirty="0"/>
              <a:t>Definition</a:t>
            </a:r>
          </a:p>
          <a:p>
            <a:r>
              <a:rPr lang="de-DE" sz="2400" dirty="0"/>
              <a:t>Funktionsweise</a:t>
            </a:r>
          </a:p>
          <a:p>
            <a:r>
              <a:rPr lang="de-DE" sz="2400" dirty="0"/>
              <a:t>Herstellung der Schutzschicht</a:t>
            </a:r>
          </a:p>
          <a:p>
            <a:r>
              <a:rPr lang="de-DE" sz="2400" dirty="0"/>
              <a:t>Genauerer Blick: Was passiert?</a:t>
            </a:r>
          </a:p>
          <a:p>
            <a:r>
              <a:rPr lang="de-DE" sz="2400" dirty="0"/>
              <a:t>Buch-Aufgaben</a:t>
            </a:r>
          </a:p>
          <a:p>
            <a:r>
              <a:rPr lang="de-DE" sz="2400" dirty="0"/>
              <a:t>Fragen</a:t>
            </a:r>
          </a:p>
        </p:txBody>
      </p:sp>
    </p:spTree>
    <p:extLst>
      <p:ext uri="{BB962C8B-B14F-4D97-AF65-F5344CB8AC3E}">
        <p14:creationId xmlns:p14="http://schemas.microsoft.com/office/powerpoint/2010/main" val="609799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20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C9A42222-9554-4275-BD32-F902A1524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de-DE" sz="4000">
                <a:solidFill>
                  <a:srgbClr val="FFFFFF"/>
                </a:solidFill>
              </a:rPr>
              <a:t>Nutzung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D5F74E-7095-4DF0-A9C3-8009587B2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904" y="2494450"/>
            <a:ext cx="4053545" cy="3563159"/>
          </a:xfrm>
        </p:spPr>
        <p:txBody>
          <a:bodyPr>
            <a:normAutofit fontScale="92500"/>
          </a:bodyPr>
          <a:lstStyle/>
          <a:p>
            <a:r>
              <a:rPr lang="de-DE" sz="2400" dirty="0"/>
              <a:t>Autokarosserie oder Flugzeuge</a:t>
            </a:r>
          </a:p>
          <a:p>
            <a:r>
              <a:rPr lang="de-DE" sz="2400" dirty="0"/>
              <a:t>Werkunterlage (z.B. bei Experimenten mit Säure)</a:t>
            </a:r>
          </a:p>
          <a:p>
            <a:r>
              <a:rPr lang="de-DE" sz="2400" dirty="0"/>
              <a:t>Verkleidung von anderen Materialien</a:t>
            </a:r>
          </a:p>
          <a:p>
            <a:r>
              <a:rPr lang="de-DE" sz="2400" dirty="0"/>
              <a:t>Dekoration von Objekten</a:t>
            </a:r>
          </a:p>
          <a:p>
            <a:r>
              <a:rPr lang="de-DE" sz="2400" dirty="0"/>
              <a:t>Dickere Teile im Bauwesen als Korrosionsschutz</a:t>
            </a:r>
          </a:p>
          <a:p>
            <a:r>
              <a:rPr lang="de-DE" sz="2400" dirty="0"/>
              <a:t>Als Thema in der Schule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9DE2264-2090-4958-9F8C-59970776AC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b="1067"/>
          <a:stretch/>
        </p:blipFill>
        <p:spPr>
          <a:xfrm>
            <a:off x="6098892" y="2492376"/>
            <a:ext cx="4802404" cy="356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535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4B6B14E-87BA-4995-9DC2-8EFACE82E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de-DE" sz="4000">
                <a:solidFill>
                  <a:srgbClr val="FFFFFF"/>
                </a:solidFill>
              </a:rPr>
              <a:t>Definition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E69CC40-428F-4010-9711-258C4978F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r>
              <a:rPr lang="de-DE" sz="2400" dirty="0"/>
              <a:t>Was ist das Eloxal-verfahren?</a:t>
            </a:r>
          </a:p>
          <a:p>
            <a:r>
              <a:rPr lang="de-DE" sz="2400" b="1" dirty="0" err="1"/>
              <a:t>EL</a:t>
            </a:r>
            <a:r>
              <a:rPr lang="de-DE" sz="2400" dirty="0" err="1"/>
              <a:t>ektrolytische</a:t>
            </a:r>
            <a:r>
              <a:rPr lang="de-DE" sz="2400" dirty="0"/>
              <a:t> </a:t>
            </a:r>
            <a:r>
              <a:rPr lang="de-DE" sz="2400" b="1" dirty="0" err="1"/>
              <a:t>OX</a:t>
            </a:r>
            <a:r>
              <a:rPr lang="de-DE" sz="2400" dirty="0" err="1"/>
              <a:t>idation</a:t>
            </a:r>
            <a:r>
              <a:rPr lang="de-DE" sz="2400" dirty="0"/>
              <a:t> von </a:t>
            </a:r>
            <a:r>
              <a:rPr lang="de-DE" sz="2400" b="1" dirty="0" err="1"/>
              <a:t>AL</a:t>
            </a:r>
            <a:r>
              <a:rPr lang="de-DE" sz="2400" dirty="0" err="1"/>
              <a:t>uminium</a:t>
            </a:r>
            <a:endParaRPr lang="de-DE" sz="2400" dirty="0"/>
          </a:p>
          <a:p>
            <a:r>
              <a:rPr lang="de-DE" sz="2400" dirty="0"/>
              <a:t>Allgemein: Aluminium reagiert mit Luft</a:t>
            </a:r>
          </a:p>
          <a:p>
            <a:r>
              <a:rPr lang="de-DE" sz="2400" dirty="0"/>
              <a:t>Bildung einer 5-10 </a:t>
            </a:r>
            <a:r>
              <a:rPr lang="de-DE" sz="2400" dirty="0" err="1"/>
              <a:t>nm</a:t>
            </a:r>
            <a:r>
              <a:rPr lang="de-DE" sz="2400" dirty="0"/>
              <a:t> dicken Aluminiumoxid-Schicht</a:t>
            </a:r>
          </a:p>
          <a:p>
            <a:r>
              <a:rPr lang="de-DE" sz="2400" dirty="0"/>
              <a:t>Verhindert Reaktion mit Sauerstoff  und Wasser</a:t>
            </a:r>
          </a:p>
          <a:p>
            <a:r>
              <a:rPr lang="de-DE" sz="2400" dirty="0"/>
              <a:t>Problem: Wird durch Saure und Alkalische Flüssigkeiten zerstört</a:t>
            </a:r>
          </a:p>
          <a:p>
            <a:r>
              <a:rPr lang="de-DE" sz="2400" dirty="0"/>
              <a:t>Lösung: Das </a:t>
            </a:r>
            <a:r>
              <a:rPr lang="de-DE" sz="2400" b="1" dirty="0"/>
              <a:t>ELOXAL-Verfahren</a:t>
            </a:r>
          </a:p>
          <a:p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4277533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4E4A3B-7797-476D-A0D6-0653AD572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Funktionsweise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ED49358-DFFA-46A1-8DCA-E5752AFC0A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Bildung einer Oxidschicht und eines Aluminiumhydroxid-Gels</a:t>
            </a:r>
          </a:p>
          <a:p>
            <a:r>
              <a:rPr lang="de-DE" dirty="0"/>
              <a:t>Oxidschicht bildet Poren in welche man Farbstoffe einlagern kann</a:t>
            </a:r>
          </a:p>
          <a:p>
            <a:endParaRPr lang="de-DE" dirty="0"/>
          </a:p>
        </p:txBody>
      </p:sp>
      <p:sp>
        <p:nvSpPr>
          <p:cNvPr id="4" name="Pfeil: nach rechts 3">
            <a:extLst>
              <a:ext uri="{FF2B5EF4-FFF2-40B4-BE49-F238E27FC236}">
                <a16:creationId xmlns:a16="http://schemas.microsoft.com/office/drawing/2014/main" id="{A196F9DF-D57A-4232-85C4-87D5E7F27234}"/>
              </a:ext>
            </a:extLst>
          </p:cNvPr>
          <p:cNvSpPr/>
          <p:nvPr/>
        </p:nvSpPr>
        <p:spPr>
          <a:xfrm rot="5400000">
            <a:off x="7330282" y="1130140"/>
            <a:ext cx="830969" cy="5948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2FBB74A-2218-499A-9CD9-FB5BF8045F8A}"/>
              </a:ext>
            </a:extLst>
          </p:cNvPr>
          <p:cNvSpPr txBox="1"/>
          <p:nvPr/>
        </p:nvSpPr>
        <p:spPr>
          <a:xfrm>
            <a:off x="6911265" y="503925"/>
            <a:ext cx="1669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Was ist das?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B047AE6-FB64-4BD3-90F8-308DA009D575}"/>
              </a:ext>
            </a:extLst>
          </p:cNvPr>
          <p:cNvSpPr txBox="1"/>
          <p:nvPr/>
        </p:nvSpPr>
        <p:spPr>
          <a:xfrm>
            <a:off x="838200" y="2322019"/>
            <a:ext cx="10901778" cy="25648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Aluminiumhydroxid-Gel ist eine durchsichtige, beständige Schicht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Schützt auch vor aggressiven Chemikalien wie z.B. Schwefelsäure und lässt dabei den Glanz des Aluminiums weiterhin zu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Aluminiumhydroxid-Gel bildet sich bei der Schließung der Poren mithilfe Wasserdampfs oder heißem Wasser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64423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3.7037E-6 L 0.00078 0.3314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16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9B9CA9-DA58-4CBB-947F-F25A02E67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Herstellung der Schutzschicht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6427407E-CC77-4067-99A1-8E631D5225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6" t="2317" r="2815" b="5057"/>
          <a:stretch/>
        </p:blipFill>
        <p:spPr>
          <a:xfrm>
            <a:off x="3428260" y="-4065"/>
            <a:ext cx="5335480" cy="6862065"/>
          </a:xfr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036A27F3-B0D4-4ED9-9A03-EC311CBC9AF2}"/>
              </a:ext>
            </a:extLst>
          </p:cNvPr>
          <p:cNvSpPr txBox="1"/>
          <p:nvPr/>
        </p:nvSpPr>
        <p:spPr>
          <a:xfrm>
            <a:off x="942109" y="1930400"/>
            <a:ext cx="8802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0FE48CE9-3092-493D-A853-02561F3CE75E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Anschluss eines Aluminiumstücks als Anode: dieses Aluminiumstück wird die Schutzschichtbilden</a:t>
            </a:r>
          </a:p>
          <a:p>
            <a:r>
              <a:rPr lang="de-DE" dirty="0"/>
              <a:t>Schwefelsäure bildet den Elektrolyten: sie wird die Reaktion in Gang bringen</a:t>
            </a:r>
          </a:p>
          <a:p>
            <a:r>
              <a:rPr lang="de-DE" dirty="0"/>
              <a:t>Zwei Aluminiumstücke als Kathoden auf beiden Seiten der Anode: diese Kathoden garantieren eine gleichmäßige Ladung</a:t>
            </a:r>
          </a:p>
          <a:p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5A72400-A796-4D0C-8525-B8BD78726C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0" y="1374329"/>
            <a:ext cx="12192000" cy="548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509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2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D38EE57-B708-47C9-A4A4-E25F09FAB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7A28182-58A5-4DBB-8F64-BD944BCA8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4" name="Freeform 44">
              <a:extLst>
                <a:ext uri="{FF2B5EF4-FFF2-40B4-BE49-F238E27FC236}">
                  <a16:creationId xmlns:a16="http://schemas.microsoft.com/office/drawing/2014/main" id="{E4A9080E-7BA6-45FC-8677-8B9D5F4DAF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5">
              <a:extLst>
                <a:ext uri="{FF2B5EF4-FFF2-40B4-BE49-F238E27FC236}">
                  <a16:creationId xmlns:a16="http://schemas.microsoft.com/office/drawing/2014/main" id="{2163D516-75D4-4DE0-AC27-63719125A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46">
              <a:extLst>
                <a:ext uri="{FF2B5EF4-FFF2-40B4-BE49-F238E27FC236}">
                  <a16:creationId xmlns:a16="http://schemas.microsoft.com/office/drawing/2014/main" id="{E74A26A5-C23A-46D4-B0FF-155FB3834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7">
              <a:extLst>
                <a:ext uri="{FF2B5EF4-FFF2-40B4-BE49-F238E27FC236}">
                  <a16:creationId xmlns:a16="http://schemas.microsoft.com/office/drawing/2014/main" id="{08E0243F-1062-43C6-AD04-130DFF668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4C5517B-1B0F-47AA-93A5-367189969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459EC21C-B981-4627-87E2-D1EAB9760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Genauerer Blick: Was passiert?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A5C9CAD7-FA99-482F-A6D1-A4712528FC8B}"/>
              </a:ext>
            </a:extLst>
          </p:cNvPr>
          <p:cNvSpPr txBox="1"/>
          <p:nvPr/>
        </p:nvSpPr>
        <p:spPr>
          <a:xfrm>
            <a:off x="1424904" y="2494450"/>
            <a:ext cx="4053545" cy="356315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Die </a:t>
            </a:r>
            <a:r>
              <a:rPr lang="en-US" sz="2000" dirty="0" err="1"/>
              <a:t>Kathode</a:t>
            </a:r>
            <a:r>
              <a:rPr lang="en-US" sz="2000" dirty="0"/>
              <a:t> </a:t>
            </a:r>
            <a:r>
              <a:rPr lang="en-US" sz="2000" dirty="0" err="1"/>
              <a:t>bildet</a:t>
            </a:r>
            <a:r>
              <a:rPr lang="en-US" sz="2000" dirty="0"/>
              <a:t> </a:t>
            </a:r>
            <a:r>
              <a:rPr lang="en-US" sz="2000" dirty="0" err="1"/>
              <a:t>Wasserstoff</a:t>
            </a:r>
            <a:r>
              <a:rPr lang="en-US" sz="2000" dirty="0"/>
              <a:t> und Wasser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An der Anode </a:t>
            </a:r>
            <a:r>
              <a:rPr lang="en-US" sz="2000" dirty="0" err="1"/>
              <a:t>tritt</a:t>
            </a:r>
            <a:r>
              <a:rPr lang="en-US" sz="2000" dirty="0"/>
              <a:t> die Formel auf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Aluminium</a:t>
            </a:r>
            <a:r>
              <a:rPr lang="en-US" sz="2000" dirty="0"/>
              <a:t> </a:t>
            </a:r>
            <a:r>
              <a:rPr lang="en-US" sz="2000" dirty="0" err="1"/>
              <a:t>gibt</a:t>
            </a:r>
            <a:r>
              <a:rPr lang="en-US" sz="2000" dirty="0"/>
              <a:t> </a:t>
            </a:r>
            <a:r>
              <a:rPr lang="en-US" sz="2000" dirty="0" err="1"/>
              <a:t>Elektronen</a:t>
            </a:r>
            <a:r>
              <a:rPr lang="en-US" sz="2000" dirty="0"/>
              <a:t> ab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Die </a:t>
            </a:r>
            <a:r>
              <a:rPr lang="en-US" sz="2000" dirty="0" err="1"/>
              <a:t>entstehenden</a:t>
            </a:r>
            <a:r>
              <a:rPr lang="en-US" sz="2000" dirty="0"/>
              <a:t> </a:t>
            </a:r>
            <a:r>
              <a:rPr lang="en-US" sz="2000" dirty="0" err="1"/>
              <a:t>Ionen</a:t>
            </a:r>
            <a:r>
              <a:rPr lang="en-US" sz="2000" dirty="0"/>
              <a:t> </a:t>
            </a:r>
            <a:r>
              <a:rPr lang="en-US" sz="2000" dirty="0" err="1"/>
              <a:t>diffundieren</a:t>
            </a:r>
            <a:r>
              <a:rPr lang="en-US" sz="2000" dirty="0"/>
              <a:t> </a:t>
            </a:r>
            <a:r>
              <a:rPr lang="en-US" sz="2000" dirty="0" err="1"/>
              <a:t>durch</a:t>
            </a:r>
            <a:r>
              <a:rPr lang="en-US" sz="2000" dirty="0"/>
              <a:t> </a:t>
            </a:r>
            <a:r>
              <a:rPr lang="en-US" sz="2000" dirty="0" err="1"/>
              <a:t>Poren</a:t>
            </a:r>
            <a:r>
              <a:rPr lang="en-US" sz="2000" dirty="0"/>
              <a:t> in der </a:t>
            </a:r>
            <a:r>
              <a:rPr lang="en-US" sz="2000" dirty="0" err="1"/>
              <a:t>Aluminiumoxid-Schicht</a:t>
            </a:r>
            <a:r>
              <a:rPr lang="en-US" sz="2000" dirty="0"/>
              <a:t> und </a:t>
            </a:r>
            <a:r>
              <a:rPr lang="en-US" sz="2000" dirty="0" err="1"/>
              <a:t>bilden</a:t>
            </a:r>
            <a:r>
              <a:rPr lang="en-US" sz="2000" dirty="0"/>
              <a:t> </a:t>
            </a:r>
            <a:r>
              <a:rPr lang="en-US" sz="2000" dirty="0" err="1"/>
              <a:t>darauf</a:t>
            </a:r>
            <a:r>
              <a:rPr lang="en-US" sz="2000" dirty="0"/>
              <a:t> </a:t>
            </a:r>
            <a:r>
              <a:rPr lang="en-US" sz="2000" dirty="0" err="1"/>
              <a:t>neues</a:t>
            </a:r>
            <a:r>
              <a:rPr lang="en-US" sz="2000" dirty="0"/>
              <a:t> </a:t>
            </a:r>
            <a:r>
              <a:rPr lang="en-US" sz="2000" dirty="0" err="1"/>
              <a:t>Aluminium</a:t>
            </a:r>
            <a:r>
              <a:rPr lang="en-US" sz="2000" dirty="0"/>
              <a:t>-Oxid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Um </a:t>
            </a:r>
            <a:r>
              <a:rPr lang="en-US" sz="2000" dirty="0" err="1"/>
              <a:t>zur</a:t>
            </a:r>
            <a:r>
              <a:rPr lang="en-US" sz="2000" dirty="0"/>
              <a:t> Formel </a:t>
            </a:r>
            <a:r>
              <a:rPr lang="en-US" sz="2000" dirty="0" err="1"/>
              <a:t>zu</a:t>
            </a:r>
            <a:r>
              <a:rPr lang="en-US" sz="2000" dirty="0"/>
              <a:t> </a:t>
            </a:r>
            <a:r>
              <a:rPr lang="en-US" sz="2000" dirty="0" err="1"/>
              <a:t>kommen</a:t>
            </a:r>
            <a:r>
              <a:rPr lang="en-US" sz="2000" dirty="0"/>
              <a:t>…</a:t>
            </a:r>
            <a:r>
              <a:rPr lang="en-US" sz="2000" dirty="0" err="1"/>
              <a:t>hört</a:t>
            </a:r>
            <a:r>
              <a:rPr lang="en-US" sz="2000" dirty="0"/>
              <a:t> mir bitte </a:t>
            </a:r>
            <a:r>
              <a:rPr lang="en-US" sz="2000" dirty="0" err="1"/>
              <a:t>zu</a:t>
            </a:r>
            <a:endParaRPr lang="en-US" sz="2000" dirty="0"/>
          </a:p>
        </p:txBody>
      </p:sp>
      <p:pic>
        <p:nvPicPr>
          <p:cNvPr id="5" name="Inhaltsplatzhalter 4" descr="Ein Bild, das Text enthält.&#10;&#10;Automatisch generierte Beschreibung">
            <a:extLst>
              <a:ext uri="{FF2B5EF4-FFF2-40B4-BE49-F238E27FC236}">
                <a16:creationId xmlns:a16="http://schemas.microsoft.com/office/drawing/2014/main" id="{0C4B9E36-17CC-4618-A800-A758BF1ED6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6" t="60667" r="19941" b="34641"/>
          <a:stretch/>
        </p:blipFill>
        <p:spPr>
          <a:xfrm>
            <a:off x="6098892" y="4082998"/>
            <a:ext cx="4802404" cy="38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480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7A7F0E-C4A2-4EEE-AA92-2FE185312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Buch-Aufgaben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72F69D0-80AD-4B30-A269-C5B696017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DE" dirty="0"/>
              <a:t>Erläutern Sie, welche Reaktion man von Aluminium mit Wasser erwarten sollte, wenn man seine Stellung in der Spannungsreihe zugrunde legt.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Erläutern Sie, weshalb ein dem Eloxal-Verfahren vergleichbares Verfahren nicht als Korrosionsschutz für Eisen funktioniert.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Erklären Sie folgende Abbildung.</a:t>
            </a:r>
          </a:p>
        </p:txBody>
      </p:sp>
      <p:pic>
        <p:nvPicPr>
          <p:cNvPr id="5" name="Grafik 4" descr="Ein Bild, das Tisch enthält.&#10;&#10;Automatisch generierte Beschreibung">
            <a:extLst>
              <a:ext uri="{FF2B5EF4-FFF2-40B4-BE49-F238E27FC236}">
                <a16:creationId xmlns:a16="http://schemas.microsoft.com/office/drawing/2014/main" id="{52DC09F1-FC89-4C7E-AE84-04B2633685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1428" t="5150" r="31429" b="2152"/>
          <a:stretch/>
        </p:blipFill>
        <p:spPr>
          <a:xfrm>
            <a:off x="4294909" y="0"/>
            <a:ext cx="3602182" cy="6858000"/>
          </a:xfrm>
          <a:prstGeom prst="rect">
            <a:avLst/>
          </a:prstGeom>
        </p:spPr>
      </p:pic>
      <p:sp>
        <p:nvSpPr>
          <p:cNvPr id="7" name="Pfeil: nach unten 6">
            <a:extLst>
              <a:ext uri="{FF2B5EF4-FFF2-40B4-BE49-F238E27FC236}">
                <a16:creationId xmlns:a16="http://schemas.microsoft.com/office/drawing/2014/main" id="{4D5BBC0D-CCD1-4797-979F-DBE51D16057B}"/>
              </a:ext>
            </a:extLst>
          </p:cNvPr>
          <p:cNvSpPr/>
          <p:nvPr/>
        </p:nvSpPr>
        <p:spPr>
          <a:xfrm>
            <a:off x="5891813" y="6022725"/>
            <a:ext cx="408373" cy="56373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Pfeil: nach unten 8">
            <a:extLst>
              <a:ext uri="{FF2B5EF4-FFF2-40B4-BE49-F238E27FC236}">
                <a16:creationId xmlns:a16="http://schemas.microsoft.com/office/drawing/2014/main" id="{5FCBCB90-1912-42B8-A911-7C33F47A7EE0}"/>
              </a:ext>
            </a:extLst>
          </p:cNvPr>
          <p:cNvSpPr/>
          <p:nvPr/>
        </p:nvSpPr>
        <p:spPr>
          <a:xfrm rot="10800000">
            <a:off x="5891812" y="365125"/>
            <a:ext cx="408373" cy="56373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5C27F18C-E925-41C3-A190-23DEFE82876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18" t="20634" r="29792" b="4888"/>
          <a:stretch/>
        </p:blipFill>
        <p:spPr>
          <a:xfrm rot="5400000">
            <a:off x="3885458" y="-1324080"/>
            <a:ext cx="4012708" cy="66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924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9" grpId="0" animBg="1"/>
      <p:bldP spid="9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88F8F7-BFF7-4E52-84A9-705BF8C4C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3" y="1445494"/>
            <a:ext cx="3616856" cy="4376572"/>
          </a:xfrm>
        </p:spPr>
        <p:txBody>
          <a:bodyPr anchor="ctr">
            <a:normAutofit/>
          </a:bodyPr>
          <a:lstStyle/>
          <a:p>
            <a:r>
              <a:rPr lang="de-DE" sz="4800"/>
              <a:t>Fragen!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FF2AC85-FAA0-4844-813F-83C04D738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7636" y="0"/>
            <a:ext cx="7281316" cy="6858000"/>
          </a:xfrm>
          <a:custGeom>
            <a:avLst/>
            <a:gdLst>
              <a:gd name="connsiteX0" fmla="*/ 361354 w 7281316"/>
              <a:gd name="connsiteY0" fmla="*/ 0 h 6858000"/>
              <a:gd name="connsiteX1" fmla="*/ 7281316 w 7281316"/>
              <a:gd name="connsiteY1" fmla="*/ 0 h 6858000"/>
              <a:gd name="connsiteX2" fmla="*/ 7281316 w 7281316"/>
              <a:gd name="connsiteY2" fmla="*/ 6858000 h 6858000"/>
              <a:gd name="connsiteX3" fmla="*/ 696735 w 7281316"/>
              <a:gd name="connsiteY3" fmla="*/ 6858000 h 6858000"/>
              <a:gd name="connsiteX4" fmla="*/ 690849 w 7281316"/>
              <a:gd name="connsiteY4" fmla="*/ 6842426 h 6858000"/>
              <a:gd name="connsiteX5" fmla="*/ 335637 w 7281316"/>
              <a:gd name="connsiteY5" fmla="*/ 9472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1316" h="6858000">
                <a:moveTo>
                  <a:pt x="361354" y="0"/>
                </a:moveTo>
                <a:lnTo>
                  <a:pt x="7281316" y="0"/>
                </a:lnTo>
                <a:lnTo>
                  <a:pt x="7281316" y="6858000"/>
                </a:lnTo>
                <a:lnTo>
                  <a:pt x="696735" y="6858000"/>
                </a:lnTo>
                <a:lnTo>
                  <a:pt x="690849" y="6842426"/>
                </a:lnTo>
                <a:cubicBezTo>
                  <a:pt x="-65870" y="4704140"/>
                  <a:pt x="-226206" y="2374054"/>
                  <a:pt x="335637" y="9472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9CC0F1E-BAA2-47B1-8F83-7ECB9FD9E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89558" y="0"/>
            <a:ext cx="6999394" cy="6858000"/>
          </a:xfrm>
          <a:custGeom>
            <a:avLst/>
            <a:gdLst>
              <a:gd name="connsiteX0" fmla="*/ 6999394 w 6999394"/>
              <a:gd name="connsiteY0" fmla="*/ 0 h 6858000"/>
              <a:gd name="connsiteX1" fmla="*/ 6999394 w 6999394"/>
              <a:gd name="connsiteY1" fmla="*/ 6858000 h 6858000"/>
              <a:gd name="connsiteX2" fmla="*/ 717029 w 6999394"/>
              <a:gd name="connsiteY2" fmla="*/ 6858000 h 6858000"/>
              <a:gd name="connsiteX3" fmla="*/ 623642 w 6999394"/>
              <a:gd name="connsiteY3" fmla="*/ 6599363 h 6858000"/>
              <a:gd name="connsiteX4" fmla="*/ 319533 w 6999394"/>
              <a:gd name="connsiteY4" fmla="*/ 193787 h 6858000"/>
              <a:gd name="connsiteX5" fmla="*/ 371685 w 6999394"/>
              <a:gd name="connsiteY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99394" h="6858000">
                <a:moveTo>
                  <a:pt x="6999394" y="0"/>
                </a:moveTo>
                <a:lnTo>
                  <a:pt x="6999394" y="6858000"/>
                </a:lnTo>
                <a:lnTo>
                  <a:pt x="717029" y="6858000"/>
                </a:lnTo>
                <a:lnTo>
                  <a:pt x="623642" y="6599363"/>
                </a:lnTo>
                <a:cubicBezTo>
                  <a:pt x="-67685" y="4563346"/>
                  <a:pt x="-206622" y="2355719"/>
                  <a:pt x="319533" y="193787"/>
                </a:cubicBezTo>
                <a:lnTo>
                  <a:pt x="371685" y="1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402F49D-B9B7-4F7D-A7EA-FAC3EBA507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399032"/>
            <a:ext cx="5501834" cy="447141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e-DE" sz="2200" dirty="0">
                <a:solidFill>
                  <a:schemeClr val="bg1"/>
                </a:solidFill>
              </a:rPr>
              <a:t>Das wars mit der Präsentation,</a:t>
            </a:r>
          </a:p>
          <a:p>
            <a:pPr marL="0" indent="0">
              <a:buNone/>
            </a:pPr>
            <a:r>
              <a:rPr lang="de-DE" sz="2200" dirty="0">
                <a:solidFill>
                  <a:schemeClr val="bg1"/>
                </a:solidFill>
              </a:rPr>
              <a:t>Bitte beantwortet nun meine Fragen</a:t>
            </a:r>
          </a:p>
        </p:txBody>
      </p:sp>
    </p:spTree>
    <p:extLst>
      <p:ext uri="{BB962C8B-B14F-4D97-AF65-F5344CB8AC3E}">
        <p14:creationId xmlns:p14="http://schemas.microsoft.com/office/powerpoint/2010/main" val="18996710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Viele Fragezeichen vor schwarzem Hintergrund">
            <a:extLst>
              <a:ext uri="{FF2B5EF4-FFF2-40B4-BE49-F238E27FC236}">
                <a16:creationId xmlns:a16="http://schemas.microsoft.com/office/drawing/2014/main" id="{6FF05245-42D8-4041-9EEE-05A3D939F2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7787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E79F50F-F532-4F12-84C4-3021FA1287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de-DE">
                <a:solidFill>
                  <a:srgbClr val="FFFFFF"/>
                </a:solidFill>
              </a:rPr>
              <a:t>Fragen?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CF917DD-AE11-4040-8E0A-DAB399B61A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de-DE">
                <a:solidFill>
                  <a:srgbClr val="FFFFFF"/>
                </a:solidFill>
              </a:rPr>
              <a:t>Jetzt noch eure Fragen</a:t>
            </a:r>
          </a:p>
        </p:txBody>
      </p:sp>
    </p:spTree>
    <p:extLst>
      <p:ext uri="{BB962C8B-B14F-4D97-AF65-F5344CB8AC3E}">
        <p14:creationId xmlns:p14="http://schemas.microsoft.com/office/powerpoint/2010/main" val="25349063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rgbClr val="FF0000">
                <a:lumMod val="68000"/>
                <a:alpha val="90000"/>
              </a:srgbClr>
            </a:gs>
            <a:gs pos="23000">
              <a:schemeClr val="accent4">
                <a:lumMod val="89000"/>
              </a:schemeClr>
            </a:gs>
            <a:gs pos="69000">
              <a:schemeClr val="accent4">
                <a:lumMod val="75000"/>
              </a:schemeClr>
            </a:gs>
            <a:gs pos="97000">
              <a:schemeClr val="accent4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DD7C44EB-0FEF-4214-A6C7-CA640800B860}"/>
              </a:ext>
            </a:extLst>
          </p:cNvPr>
          <p:cNvSpPr txBox="1"/>
          <p:nvPr/>
        </p:nvSpPr>
        <p:spPr>
          <a:xfrm>
            <a:off x="4772025" y="2274838"/>
            <a:ext cx="26479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7200" dirty="0"/>
              <a:t>Vielen Dank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9867E8DE-D77B-45EC-9A74-B08AF2623E8F}"/>
              </a:ext>
            </a:extLst>
          </p:cNvPr>
          <p:cNvSpPr txBox="1"/>
          <p:nvPr/>
        </p:nvSpPr>
        <p:spPr>
          <a:xfrm>
            <a:off x="3796683" y="4608022"/>
            <a:ext cx="4598634" cy="138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00" dirty="0" err="1"/>
              <a:t>Quelle:</a:t>
            </a:r>
            <a:r>
              <a:rPr lang="de-DE" sz="300" dirty="0" err="1">
                <a:hlinkClick r:id="rId2"/>
              </a:rPr>
              <a:t>Eloxal-Verfahren</a:t>
            </a:r>
            <a:r>
              <a:rPr lang="de-DE" sz="300" dirty="0">
                <a:hlinkClick r:id="rId2"/>
              </a:rPr>
              <a:t> – Chemie-Schule</a:t>
            </a:r>
            <a:endParaRPr lang="de-DE" sz="300" dirty="0"/>
          </a:p>
        </p:txBody>
      </p:sp>
    </p:spTree>
    <p:extLst>
      <p:ext uri="{BB962C8B-B14F-4D97-AF65-F5344CB8AC3E}">
        <p14:creationId xmlns:p14="http://schemas.microsoft.com/office/powerpoint/2010/main" val="37467894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314</Words>
  <Application>Microsoft Office PowerPoint</Application>
  <PresentationFormat>Breitbild</PresentationFormat>
  <Paragraphs>53</Paragraphs>
  <Slides>12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</vt:lpstr>
      <vt:lpstr>PowerPoint-Präsentation</vt:lpstr>
      <vt:lpstr>Eloxal-Verfahren</vt:lpstr>
      <vt:lpstr>Inhalt</vt:lpstr>
      <vt:lpstr>Nutzung</vt:lpstr>
      <vt:lpstr>Definition</vt:lpstr>
      <vt:lpstr>Funktionsweise</vt:lpstr>
      <vt:lpstr>Herstellung der Schutzschicht</vt:lpstr>
      <vt:lpstr>Genauerer Blick: Was passiert?</vt:lpstr>
      <vt:lpstr>Buch-Aufgaben</vt:lpstr>
      <vt:lpstr>Fragen!</vt:lpstr>
      <vt:lpstr>Fragen?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Volker</dc:creator>
  <cp:lastModifiedBy>Volker</cp:lastModifiedBy>
  <cp:revision>24</cp:revision>
  <dcterms:created xsi:type="dcterms:W3CDTF">2021-06-10T09:43:41Z</dcterms:created>
  <dcterms:modified xsi:type="dcterms:W3CDTF">2021-06-15T16:35:32Z</dcterms:modified>
</cp:coreProperties>
</file>