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2" r:id="rId5"/>
    <p:sldId id="259" r:id="rId6"/>
    <p:sldId id="260" r:id="rId7"/>
    <p:sldId id="263" r:id="rId8"/>
    <p:sldId id="264" r:id="rId9"/>
    <p:sldId id="265" r:id="rId10"/>
    <p:sldId id="261" r:id="rId11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6" d="100"/>
          <a:sy n="86" d="100"/>
        </p:scale>
        <p:origin x="562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D19901-0DD7-470C-88CC-5D5D8D18476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4752C32-B5E9-4B4E-AB86-D3C8C00C9B0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de-D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B7FF9BB-3E50-40E8-AE57-38BE904BB7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005B31-6C17-49F7-B8E7-A804D4E630C2}" type="datetimeFigureOut">
              <a:rPr lang="de-DE" smtClean="0"/>
              <a:t>27.11.2021</a:t>
            </a:fld>
            <a:endParaRPr lang="de-D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07B2EE5-3162-4701-9464-5F155E823E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30A6639-3E61-4EC1-9B2E-2F0CA61A1E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5707EC-D1BC-4FD3-826C-2725A3B90E47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2763667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B0F545-7C93-4942-97A7-D065BB2F53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263F126-3979-474E-AAF0-4E377D0E5CF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53FD376-DB31-41DB-9782-AC38665F9D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005B31-6C17-49F7-B8E7-A804D4E630C2}" type="datetimeFigureOut">
              <a:rPr lang="de-DE" smtClean="0"/>
              <a:t>27.11.2021</a:t>
            </a:fld>
            <a:endParaRPr lang="de-D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2E7F079-6027-4E71-8F33-1F8EAC0E3C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42D8C91-4F58-4A1E-A90E-2F66C2B506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5707EC-D1BC-4FD3-826C-2725A3B90E47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159905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7EEDA2-2922-46DB-B4A2-22A18E4CB6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FDFC027-7ACC-4B2F-A31E-DFAEC9AB018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8A386E7-D033-48BF-B011-8D1301FA11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005B31-6C17-49F7-B8E7-A804D4E630C2}" type="datetimeFigureOut">
              <a:rPr lang="de-DE" smtClean="0"/>
              <a:t>27.11.2021</a:t>
            </a:fld>
            <a:endParaRPr lang="de-D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B03EC75-7A5B-45DD-9EA5-7B87027E32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0EA1F9F-998C-4656-BB2D-9B367C2082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5707EC-D1BC-4FD3-826C-2725A3B90E47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83223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4EFC0B-32D1-47B9-880C-4CB780EAD1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77A407E-7431-4AC1-BD83-C3283C754EE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2E0C2C4-33C6-4C69-B20F-6B195391C41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5019309-4E74-4D3C-B333-41FAFDD26B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005B31-6C17-49F7-B8E7-A804D4E630C2}" type="datetimeFigureOut">
              <a:rPr lang="de-DE" smtClean="0"/>
              <a:t>27.11.2021</a:t>
            </a:fld>
            <a:endParaRPr lang="de-D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20110D8-213E-45AE-B4BA-76F6DF4A0D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93ED833-BE38-46CA-9C01-E85D29E443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5707EC-D1BC-4FD3-826C-2725A3B90E47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610125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5CC5BD-7990-4FA9-8BDF-9E4ADEA625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DA61E82-3E98-4A21-AA85-10C22B6956E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1460BA2-58B3-4373-A6A0-6FA4D07E803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EA4212A-FEF0-41D0-AEBE-B95865A8E21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C1C80F4-4E72-426A-9CA1-721C84D24F7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3F613AF-8634-4651-A257-052A5B7EAB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005B31-6C17-49F7-B8E7-A804D4E630C2}" type="datetimeFigureOut">
              <a:rPr lang="de-DE" smtClean="0"/>
              <a:t>27.11.2021</a:t>
            </a:fld>
            <a:endParaRPr lang="de-DE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D8D36BE-CF43-4BA7-9F37-DA7BDE652A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D548A00-094E-4451-9687-9C8563E0DB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5707EC-D1BC-4FD3-826C-2725A3B90E47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995636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118045-16F4-479F-B02D-3D1769C097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C64A48B-CCAA-47E3-AAF0-98379FCB4A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005B31-6C17-49F7-B8E7-A804D4E630C2}" type="datetimeFigureOut">
              <a:rPr lang="de-DE" smtClean="0"/>
              <a:t>27.11.2021</a:t>
            </a:fld>
            <a:endParaRPr lang="de-DE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10CB01B-AE6D-42CD-AEAB-6306216299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3B190C3-E259-42C9-AA47-D64C59FD50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5707EC-D1BC-4FD3-826C-2725A3B90E47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7962627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D4CB976-3B60-4B52-8605-1E5C880BF6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005B31-6C17-49F7-B8E7-A804D4E630C2}" type="datetimeFigureOut">
              <a:rPr lang="de-DE" smtClean="0"/>
              <a:t>27.11.2021</a:t>
            </a:fld>
            <a:endParaRPr lang="de-DE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16B1C40-DF40-4254-8A85-D4789EE522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DC85295-1DA7-488D-ACE9-B0E9DD9DD0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5707EC-D1BC-4FD3-826C-2725A3B90E47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9937389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799E52-5AC7-4D7E-BB8C-A7B681733A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44CD49C-1CBC-452C-9AF5-EA59ECFABF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954B469-AB77-4739-B85C-C85A6E972D4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C4CA466-97AD-4796-93F7-EF6BAE22CB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005B31-6C17-49F7-B8E7-A804D4E630C2}" type="datetimeFigureOut">
              <a:rPr lang="de-DE" smtClean="0"/>
              <a:t>27.11.2021</a:t>
            </a:fld>
            <a:endParaRPr lang="de-D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C9B2A3D-4994-4534-8DC4-B420F9C900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0541F00-DCEC-445B-895A-F647C38D20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5707EC-D1BC-4FD3-826C-2725A3B90E47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6201318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B6C64C-B0EB-46B3-AEF6-0EFE86F84E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F2BC6CB-FD49-4150-9CFF-FE8527999E4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F21D840-EEF4-4C5F-9F73-46A867297D3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79ADA52-938D-4E0B-9C0C-028DAC828C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005B31-6C17-49F7-B8E7-A804D4E630C2}" type="datetimeFigureOut">
              <a:rPr lang="de-DE" smtClean="0"/>
              <a:t>27.11.2021</a:t>
            </a:fld>
            <a:endParaRPr lang="de-D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0640476-B050-4F6D-B07D-0C37CD3B71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594553B-5C51-4027-98D1-3281F7FE8A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5707EC-D1BC-4FD3-826C-2725A3B90E47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78794134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922D51-2E58-435E-9144-AF1B9688C9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C5673A0-2995-4E15-A2F3-6924637DB3B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BA136F5-1F20-42BA-8102-8956FF1827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005B31-6C17-49F7-B8E7-A804D4E630C2}" type="datetimeFigureOut">
              <a:rPr lang="de-DE" smtClean="0"/>
              <a:t>27.11.2021</a:t>
            </a:fld>
            <a:endParaRPr lang="de-D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896A359-6BD9-4A27-AD5C-B50AD1B3C0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B88E120-4D19-46E5-9F25-2113E22E09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5707EC-D1BC-4FD3-826C-2725A3B90E47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2117436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5C4EBE4-395A-4473-A624-7D26CFFCEDF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189312C-B6FB-4D0B-8B1E-7CE8D2B9622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A819D1F-A3CF-41B1-81A4-A070ACD55A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005B31-6C17-49F7-B8E7-A804D4E630C2}" type="datetimeFigureOut">
              <a:rPr lang="de-DE" smtClean="0"/>
              <a:t>27.11.2021</a:t>
            </a:fld>
            <a:endParaRPr lang="de-D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AC8E74F-5E1C-499E-B2B4-AF620DC364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197B6CA-B181-4615-8019-5E44F57432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5707EC-D1BC-4FD3-826C-2725A3B90E47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9514044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0F80DF5-9AE5-425D-B6C4-32CAEB9072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AAC1038-F273-4183-906E-9D4976F3612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1ADD525-643C-4D4E-BB6E-4160EE09E74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005B31-6C17-49F7-B8E7-A804D4E630C2}" type="datetimeFigureOut">
              <a:rPr lang="de-DE" smtClean="0"/>
              <a:t>27.11.2021</a:t>
            </a:fld>
            <a:endParaRPr lang="de-D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B49BAB3-5B03-470C-9E8D-CDD63682697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5940D52-1E48-41ED-9C92-F65DA494F22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5707EC-D1BC-4FD3-826C-2725A3B90E47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1425894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CD84D7-691F-464B-9A2E-A7531080361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e-DE" dirty="0"/>
              <a:t>Blutpuffer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B0BEE66-410B-49F1-A761-42B9F1A93FF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88581297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B6C045-00D6-4903-90DE-7F6022887B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Inhalt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57817FE-7766-4857-B9BE-A769799BB15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dirty="0"/>
              <a:t>Allgemeine Informationen</a:t>
            </a:r>
          </a:p>
          <a:p>
            <a:r>
              <a:rPr lang="de-DE" dirty="0"/>
              <a:t>Geschlossene und Offene Puffer</a:t>
            </a:r>
          </a:p>
          <a:p>
            <a:r>
              <a:rPr lang="de-DE" dirty="0"/>
              <a:t>Kohlensäure-Bicarbonat-Puffer</a:t>
            </a:r>
          </a:p>
          <a:p>
            <a:r>
              <a:rPr lang="de-DE" dirty="0"/>
              <a:t>Ammoniumpuffer</a:t>
            </a:r>
          </a:p>
          <a:p>
            <a:r>
              <a:rPr lang="de-DE" dirty="0"/>
              <a:t>Hämoglobin-Puffer</a:t>
            </a:r>
          </a:p>
          <a:p>
            <a:r>
              <a:rPr lang="de-DE" dirty="0" err="1"/>
              <a:t>Proteinatpuffer</a:t>
            </a:r>
            <a:endParaRPr lang="de-DE" dirty="0"/>
          </a:p>
          <a:p>
            <a:r>
              <a:rPr lang="de-DE" dirty="0"/>
              <a:t>Phosphatpuffer</a:t>
            </a:r>
          </a:p>
          <a:p>
            <a:r>
              <a:rPr lang="de-DE" dirty="0"/>
              <a:t>Quellen </a:t>
            </a:r>
          </a:p>
          <a:p>
            <a:endParaRPr lang="de-DE" dirty="0"/>
          </a:p>
          <a:p>
            <a:endParaRPr lang="de-DE" dirty="0"/>
          </a:p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66597428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92FCDB-063A-42C0-837D-AFAD64716A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Allgemeine Informationen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4755E46-ED46-4045-A7B9-FA5B998C800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dirty="0"/>
              <a:t>Der pH-Wert des Blutes liegt bei ca. 7,4 </a:t>
            </a:r>
          </a:p>
          <a:p>
            <a:r>
              <a:rPr lang="de-DE" dirty="0"/>
              <a:t>Niedrigerer pH-Wert: Azidose</a:t>
            </a:r>
          </a:p>
          <a:p>
            <a:r>
              <a:rPr lang="de-DE" dirty="0"/>
              <a:t>Höherer pH-Wert: Alkalose</a:t>
            </a:r>
          </a:p>
        </p:txBody>
      </p:sp>
    </p:spTree>
    <p:extLst>
      <p:ext uri="{BB962C8B-B14F-4D97-AF65-F5344CB8AC3E}">
        <p14:creationId xmlns:p14="http://schemas.microsoft.com/office/powerpoint/2010/main" val="92990990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941BE7-CC04-46B4-860D-51BCB43FF5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Geschlossene und offene Puffer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158BDB9-2C8B-4A03-8A93-CB79369A756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/>
              <a:t>Geschlossene Puffer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D74F975D-4FE4-4DF7-B61A-B9720C1E07AD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de-DE" dirty="0"/>
              <a:t>Die Reaktionspartner können nicht aus dem System entweichen		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7C6ED4AD-FE7C-4756-B4A6-10252190F48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de-DE" dirty="0"/>
              <a:t>Offene Puffer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0ABCD8A7-F3FC-40FC-BA53-AFA6EB782B7C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r>
              <a:rPr lang="de-DE" dirty="0"/>
              <a:t>Die Reaktionspartner können aus dem System entweichen</a:t>
            </a:r>
          </a:p>
        </p:txBody>
      </p:sp>
    </p:spTree>
    <p:extLst>
      <p:ext uri="{BB962C8B-B14F-4D97-AF65-F5344CB8AC3E}">
        <p14:creationId xmlns:p14="http://schemas.microsoft.com/office/powerpoint/2010/main" val="105140578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2B80C1-461E-4FA2-AFE3-E4DA36F5FA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Kohlensäure-Bicarbonat-Puffer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C8D920F-8E22-4512-9D6F-7EA3BFD817F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dirty="0"/>
              <a:t>Wichtigster Blutpuffer </a:t>
            </a:r>
          </a:p>
          <a:p>
            <a:r>
              <a:rPr lang="de-DE" dirty="0"/>
              <a:t>Zum Auffangen von pH-Schwankungen</a:t>
            </a:r>
          </a:p>
          <a:p>
            <a:r>
              <a:rPr lang="de-DE" dirty="0"/>
              <a:t>Offener Puffer</a:t>
            </a:r>
          </a:p>
          <a:p>
            <a:r>
              <a:rPr lang="de-DE" dirty="0" err="1"/>
              <a:t>Pks</a:t>
            </a:r>
            <a:r>
              <a:rPr lang="de-DE" dirty="0"/>
              <a:t> liegt bei 6,1</a:t>
            </a:r>
          </a:p>
        </p:txBody>
      </p:sp>
    </p:spTree>
    <p:extLst>
      <p:ext uri="{BB962C8B-B14F-4D97-AF65-F5344CB8AC3E}">
        <p14:creationId xmlns:p14="http://schemas.microsoft.com/office/powerpoint/2010/main" val="288116385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83D723-4629-4120-93D9-AACCE83EFD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Ammoniumpuffer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3D8CE48-1269-41FF-873D-EF2785881C8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NH</a:t>
            </a:r>
            <a:r>
              <a:rPr lang="de-DE" sz="1800" baseline="-25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3</a:t>
            </a:r>
            <a:r>
              <a:rPr lang="de-DE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/NH</a:t>
            </a:r>
            <a:r>
              <a:rPr lang="de-DE" sz="1800" baseline="-25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4</a:t>
            </a:r>
            <a:r>
              <a:rPr lang="de-DE" sz="1800" baseline="30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+</a:t>
            </a:r>
          </a:p>
          <a:p>
            <a:r>
              <a:rPr lang="en-US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Neusynthese</a:t>
            </a: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Bicarbonat</a:t>
            </a: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 NH</a:t>
            </a:r>
            <a:r>
              <a:rPr lang="en-US" sz="1800" baseline="-25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4</a:t>
            </a:r>
            <a:r>
              <a:rPr lang="en-US" sz="1800" baseline="30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+</a:t>
            </a: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+ HCO</a:t>
            </a:r>
            <a:r>
              <a:rPr lang="en-US" sz="1800" baseline="-25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3</a:t>
            </a:r>
            <a:r>
              <a:rPr lang="en-US" sz="1800" baseline="30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</a:t>
            </a: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Wingdings" panose="05000000000000000000" pitchFamily="2" charset="2"/>
              </a:rPr>
              <a:t></a:t>
            </a: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H</a:t>
            </a:r>
            <a:r>
              <a:rPr lang="en-US" sz="1800" baseline="-25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</a:t>
            </a:r>
            <a:r>
              <a:rPr lang="en-US" sz="1800" baseline="-25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3</a:t>
            </a: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+ NH</a:t>
            </a:r>
            <a:r>
              <a:rPr lang="en-US" sz="1800" baseline="-25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3</a:t>
            </a:r>
            <a:endParaRPr lang="de-DE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de-DE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Ausscheidung nicht titrierbarer Säuren (Protonen): NH</a:t>
            </a:r>
            <a:r>
              <a:rPr lang="de-DE" sz="1800" baseline="-25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3 </a:t>
            </a:r>
            <a:r>
              <a:rPr lang="de-DE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+ H</a:t>
            </a:r>
            <a:r>
              <a:rPr lang="de-DE" sz="1800" baseline="30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+ </a:t>
            </a:r>
            <a:r>
              <a:rPr lang="de-DE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Wingdings" panose="05000000000000000000" pitchFamily="2" charset="2"/>
              </a:rPr>
              <a:t></a:t>
            </a:r>
            <a:r>
              <a:rPr lang="de-DE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NH</a:t>
            </a:r>
            <a:r>
              <a:rPr lang="de-DE" sz="1800" baseline="-25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4</a:t>
            </a:r>
            <a:r>
              <a:rPr lang="de-DE" sz="1800" baseline="30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+</a:t>
            </a:r>
          </a:p>
          <a:p>
            <a:r>
              <a:rPr lang="de-DE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Intrazelluläre pH-</a:t>
            </a:r>
            <a:r>
              <a:rPr lang="de-DE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Regulationtion</a:t>
            </a:r>
            <a:endParaRPr lang="de-DE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59965481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08CADD-F343-4E5C-91C8-357E8E924C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Hämoglobin-Puffer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56E6B62-5A81-4077-B9E8-22FAB1CD417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dirty="0"/>
              <a:t>Geschlossener Puffer</a:t>
            </a:r>
          </a:p>
          <a:p>
            <a:r>
              <a:rPr lang="de-DE" dirty="0"/>
              <a:t>Histidin hat </a:t>
            </a:r>
            <a:r>
              <a:rPr lang="de-DE" dirty="0" err="1"/>
              <a:t>Imizol</a:t>
            </a:r>
            <a:r>
              <a:rPr lang="de-DE" dirty="0"/>
              <a:t> Ring</a:t>
            </a:r>
          </a:p>
          <a:p>
            <a:r>
              <a:rPr lang="de-DE" dirty="0"/>
              <a:t>Dieser ´Ring kann H+ Ionen binden</a:t>
            </a:r>
          </a:p>
          <a:p>
            <a:r>
              <a:rPr lang="de-DE" dirty="0"/>
              <a:t>Kann so saures Milieu abpuffern </a:t>
            </a:r>
          </a:p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95105890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99712E-B419-4B85-9409-1EB95F4ED0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err="1"/>
              <a:t>Proteinatpuffer</a:t>
            </a:r>
            <a:endParaRPr lang="de-DE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E90586B-60E8-43E5-B819-5F47CF524A0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dirty="0"/>
              <a:t>Proteine im Blutplasma wirken als Ampholyt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de-DE" dirty="0"/>
              <a:t>Blutplasma wirkt als Puffer</a:t>
            </a:r>
          </a:p>
        </p:txBody>
      </p:sp>
    </p:spTree>
    <p:extLst>
      <p:ext uri="{BB962C8B-B14F-4D97-AF65-F5344CB8AC3E}">
        <p14:creationId xmlns:p14="http://schemas.microsoft.com/office/powerpoint/2010/main" val="364078379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19726F-EA62-44AE-AF22-0E250576D9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Phosphatpuffer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8F70691-DF88-4316-B5FC-4D7430E0CF2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de-DE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Besteht aus: </a:t>
            </a:r>
          </a:p>
          <a:p>
            <a:pPr lvl="1">
              <a:lnSpc>
                <a:spcPct val="107000"/>
              </a:lnSpc>
              <a:spcAft>
                <a:spcPts val="800"/>
              </a:spcAft>
            </a:pPr>
            <a:r>
              <a:rPr lang="de-DE" sz="1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Natriumchlorid (NaCl) -------- 80,89%</a:t>
            </a:r>
          </a:p>
          <a:p>
            <a:pPr lvl="1">
              <a:lnSpc>
                <a:spcPct val="107000"/>
              </a:lnSpc>
              <a:spcAft>
                <a:spcPts val="800"/>
              </a:spcAft>
            </a:pPr>
            <a:r>
              <a:rPr lang="de-DE" sz="1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Kaliumchlorid (KCl) -----------2,02%</a:t>
            </a:r>
          </a:p>
          <a:p>
            <a:pPr lvl="1">
              <a:lnSpc>
                <a:spcPct val="107000"/>
              </a:lnSpc>
              <a:spcAft>
                <a:spcPts val="800"/>
              </a:spcAft>
            </a:pPr>
            <a:r>
              <a:rPr lang="de-DE" sz="1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Dinatriumhydrogenphosphat (Na</a:t>
            </a:r>
            <a:r>
              <a:rPr lang="de-DE" sz="1400" baseline="-25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r>
              <a:rPr lang="de-DE" sz="1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HPO</a:t>
            </a:r>
            <a:r>
              <a:rPr lang="de-DE" sz="1400" baseline="-25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4</a:t>
            </a:r>
            <a:r>
              <a:rPr lang="de-DE" sz="1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) ----14,36%</a:t>
            </a:r>
          </a:p>
          <a:p>
            <a:pPr lvl="1">
              <a:lnSpc>
                <a:spcPct val="107000"/>
              </a:lnSpc>
              <a:spcAft>
                <a:spcPts val="800"/>
              </a:spcAft>
            </a:pPr>
            <a:r>
              <a:rPr lang="de-DE" sz="1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Kaliumdihydrogenphosphat</a:t>
            </a:r>
            <a:r>
              <a:rPr lang="de-DE" sz="1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(KH</a:t>
            </a:r>
            <a:r>
              <a:rPr lang="de-DE" sz="1400" baseline="-25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r>
              <a:rPr lang="de-DE" sz="1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PO</a:t>
            </a:r>
            <a:r>
              <a:rPr lang="de-DE" sz="1400" baseline="-25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4</a:t>
            </a:r>
            <a:r>
              <a:rPr lang="de-DE" sz="1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) --------- 2,73%</a:t>
            </a:r>
          </a:p>
          <a:p>
            <a:r>
              <a:rPr lang="de-DE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pKs=6,8   pH=7,4</a:t>
            </a:r>
          </a:p>
          <a:p>
            <a:r>
              <a:rPr lang="de-DE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Dinatriumhydrogenphosphat</a:t>
            </a:r>
            <a:r>
              <a:rPr lang="de-DE" sz="1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und </a:t>
            </a:r>
            <a:r>
              <a:rPr lang="de-DE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Kaliumdihydrogenphosphat</a:t>
            </a:r>
            <a:r>
              <a:rPr lang="de-DE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wi</a:t>
            </a:r>
            <a:r>
              <a:rPr lang="de-DE" sz="1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rken als Puffer</a:t>
            </a:r>
            <a:endParaRPr lang="de-DE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35136043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694C35-989C-40BF-A69E-263C7120B2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Quellen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4D56317-029F-4415-9FDE-ABE4567C13A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de-DE" sz="10000" dirty="0"/>
              <a:t>https://flexikon.doccheck.com</a:t>
            </a:r>
          </a:p>
        </p:txBody>
      </p:sp>
    </p:spTree>
    <p:extLst>
      <p:ext uri="{BB962C8B-B14F-4D97-AF65-F5344CB8AC3E}">
        <p14:creationId xmlns:p14="http://schemas.microsoft.com/office/powerpoint/2010/main" val="169044889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186</Words>
  <Application>Microsoft Office PowerPoint</Application>
  <PresentationFormat>Widescreen</PresentationFormat>
  <Paragraphs>48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5" baseType="lpstr">
      <vt:lpstr>Arial</vt:lpstr>
      <vt:lpstr>Calibri</vt:lpstr>
      <vt:lpstr>Calibri Light</vt:lpstr>
      <vt:lpstr>Wingdings</vt:lpstr>
      <vt:lpstr>Office Theme</vt:lpstr>
      <vt:lpstr>Blutpuffer</vt:lpstr>
      <vt:lpstr>Inhalt</vt:lpstr>
      <vt:lpstr>Allgemeine Informationen</vt:lpstr>
      <vt:lpstr>Geschlossene und offene Puffer</vt:lpstr>
      <vt:lpstr>Kohlensäure-Bicarbonat-Puffer</vt:lpstr>
      <vt:lpstr>Ammoniumpuffer</vt:lpstr>
      <vt:lpstr>Hämoglobin-Puffer</vt:lpstr>
      <vt:lpstr>Proteinatpuffer</vt:lpstr>
      <vt:lpstr>Phosphatpuffer</vt:lpstr>
      <vt:lpstr>Quellen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Blutpuffer</dc:title>
  <dc:creator>Volker</dc:creator>
  <cp:lastModifiedBy>Volker</cp:lastModifiedBy>
  <cp:revision>4</cp:revision>
  <dcterms:created xsi:type="dcterms:W3CDTF">2021-11-26T08:00:21Z</dcterms:created>
  <dcterms:modified xsi:type="dcterms:W3CDTF">2021-11-27T18:39:30Z</dcterms:modified>
</cp:coreProperties>
</file>